
<file path=[Content_Types].xml><?xml version="1.0" encoding="utf-8"?>
<Types xmlns="http://schemas.openxmlformats.org/package/2006/content-types">
  <Default ContentType="application/vnd.openxmlformats-officedocument.presentationml.printerSettings" Extension="bin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r:id="rId7" id="256"/>
    <p:sldId r:id="rId8" id="257"/>
    <p:sldId r:id="rId9" id="258"/>
    <p:sldId r:id="rId10" id="259"/>
    <p:sldId r:id="rId11" id="260"/>
    <p:sldId r:id="rId12" id="261"/>
    <p:sldId r:id="rId13" id="262"/>
    <p:sldId r:id="rId14" id="263"/>
    <p:sldId r:id="rId15" id="264"/>
    <p:sldId r:id="rId16" id="265"/>
    <p:sldId r:id="rId17" id="266"/>
    <p:sldId r:id="rId18" id="267"/>
    <p:sldId r:id="rId19" id="268"/>
    <p:sldId r:id="rId20" id="269"/>
    <p:sldId r:id="rId21" id="270"/>
    <p:sldId r:id="rId22" id="271"/>
    <p:sldId r:id="rId23" id="272"/>
    <p:sldId r:id="rId24" id="273"/>
    <p:sldId r:id="rId25" id="274"/>
    <p:sldId r:id="rId26" id="275"/>
    <p:sldId r:id="rId27" id="276"/>
    <p:sldId r:id="rId28" id="277"/>
    <p:sldId r:id="rId29" id="278"/>
    <p:sldId r:id="rId30" id="279"/>
    <p:sldId r:id="rId31" id="280"/>
    <p:sldId r:id="rId32" id="281"/>
    <p:sldId r:id="rId33" id="282"/>
    <p:sldId r:id="rId34" id="283"/>
    <p:sldId r:id="rId35" id="284"/>
  </p:sldIdLst>
  <p:sldSz cx="9601200" cy="128016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3.png"/><Relationship Id="rId3" Type="http://schemas.openxmlformats.org/officeDocument/2006/relationships/image" Target="../media/image104.png"/><Relationship Id="rId4" Type="http://schemas.openxmlformats.org/officeDocument/2006/relationships/image" Target="../media/image105.png"/><Relationship Id="rId5" Type="http://schemas.openxmlformats.org/officeDocument/2006/relationships/image" Target="../media/image106.png"/><Relationship Id="rId6" Type="http://schemas.openxmlformats.org/officeDocument/2006/relationships/image" Target="../media/image107.png"/><Relationship Id="rId7" Type="http://schemas.openxmlformats.org/officeDocument/2006/relationships/image" Target="../media/image108.png"/><Relationship Id="rId8" Type="http://schemas.openxmlformats.org/officeDocument/2006/relationships/image" Target="../media/image109.png"/><Relationship Id="rId9" Type="http://schemas.openxmlformats.org/officeDocument/2006/relationships/image" Target="../media/image110.png"/><Relationship Id="rId10" Type="http://schemas.openxmlformats.org/officeDocument/2006/relationships/image" Target="../media/image111.png"/><Relationship Id="rId11" Type="http://schemas.openxmlformats.org/officeDocument/2006/relationships/image" Target="../media/image112.png"/><Relationship Id="rId12" Type="http://schemas.openxmlformats.org/officeDocument/2006/relationships/image" Target="../media/image113.png"/><Relationship Id="rId13" Type="http://schemas.openxmlformats.org/officeDocument/2006/relationships/image" Target="../media/image114.png"/><Relationship Id="rId14" Type="http://schemas.openxmlformats.org/officeDocument/2006/relationships/image" Target="../media/image115.png"/><Relationship Id="rId15" Type="http://schemas.openxmlformats.org/officeDocument/2006/relationships/image" Target="../media/image116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7.png"/><Relationship Id="rId3" Type="http://schemas.openxmlformats.org/officeDocument/2006/relationships/image" Target="../media/image118.png"/><Relationship Id="rId4" Type="http://schemas.openxmlformats.org/officeDocument/2006/relationships/image" Target="../media/image119.png"/><Relationship Id="rId5" Type="http://schemas.openxmlformats.org/officeDocument/2006/relationships/image" Target="../media/image120.png"/><Relationship Id="rId6" Type="http://schemas.openxmlformats.org/officeDocument/2006/relationships/image" Target="../media/image121.png"/><Relationship Id="rId7" Type="http://schemas.openxmlformats.org/officeDocument/2006/relationships/image" Target="../media/image122.png"/><Relationship Id="rId8" Type="http://schemas.openxmlformats.org/officeDocument/2006/relationships/image" Target="../media/image123.png"/><Relationship Id="rId9" Type="http://schemas.openxmlformats.org/officeDocument/2006/relationships/image" Target="../media/image124.png"/><Relationship Id="rId10" Type="http://schemas.openxmlformats.org/officeDocument/2006/relationships/image" Target="../media/image125.png"/><Relationship Id="rId11" Type="http://schemas.openxmlformats.org/officeDocument/2006/relationships/image" Target="../media/image126.png"/><Relationship Id="rId12" Type="http://schemas.openxmlformats.org/officeDocument/2006/relationships/image" Target="../media/image127.png"/><Relationship Id="rId13" Type="http://schemas.openxmlformats.org/officeDocument/2006/relationships/image" Target="../media/image128.png"/><Relationship Id="rId14" Type="http://schemas.openxmlformats.org/officeDocument/2006/relationships/image" Target="../media/image129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0.png"/><Relationship Id="rId3" Type="http://schemas.openxmlformats.org/officeDocument/2006/relationships/image" Target="../media/image131.png"/><Relationship Id="rId4" Type="http://schemas.openxmlformats.org/officeDocument/2006/relationships/image" Target="../media/image132.png"/><Relationship Id="rId5" Type="http://schemas.openxmlformats.org/officeDocument/2006/relationships/image" Target="../media/image133.png"/><Relationship Id="rId6" Type="http://schemas.openxmlformats.org/officeDocument/2006/relationships/image" Target="../media/image134.png"/><Relationship Id="rId7" Type="http://schemas.openxmlformats.org/officeDocument/2006/relationships/image" Target="../media/image135.png"/><Relationship Id="rId8" Type="http://schemas.openxmlformats.org/officeDocument/2006/relationships/image" Target="../media/image136.png"/><Relationship Id="rId9" Type="http://schemas.openxmlformats.org/officeDocument/2006/relationships/image" Target="../media/image137.png"/><Relationship Id="rId10" Type="http://schemas.openxmlformats.org/officeDocument/2006/relationships/image" Target="../media/image138.png"/><Relationship Id="rId11" Type="http://schemas.openxmlformats.org/officeDocument/2006/relationships/image" Target="../media/image139.png"/><Relationship Id="rId12" Type="http://schemas.openxmlformats.org/officeDocument/2006/relationships/image" Target="../media/image140.png"/><Relationship Id="rId13" Type="http://schemas.openxmlformats.org/officeDocument/2006/relationships/image" Target="../media/image141.png"/><Relationship Id="rId14" Type="http://schemas.openxmlformats.org/officeDocument/2006/relationships/image" Target="../media/image142.png"/><Relationship Id="rId15" Type="http://schemas.openxmlformats.org/officeDocument/2006/relationships/image" Target="../media/image143.png"/><Relationship Id="rId16" Type="http://schemas.openxmlformats.org/officeDocument/2006/relationships/image" Target="../media/image144.png"/><Relationship Id="rId17" Type="http://schemas.openxmlformats.org/officeDocument/2006/relationships/image" Target="../media/image145.png"/><Relationship Id="rId18" Type="http://schemas.openxmlformats.org/officeDocument/2006/relationships/image" Target="../media/image146.png"/><Relationship Id="rId19" Type="http://schemas.openxmlformats.org/officeDocument/2006/relationships/image" Target="../media/image147.png"/><Relationship Id="rId20" Type="http://schemas.openxmlformats.org/officeDocument/2006/relationships/image" Target="../media/image148.png"/><Relationship Id="rId21" Type="http://schemas.openxmlformats.org/officeDocument/2006/relationships/image" Target="../media/image149.png"/><Relationship Id="rId22" Type="http://schemas.openxmlformats.org/officeDocument/2006/relationships/image" Target="../media/image150.png"/><Relationship Id="rId23" Type="http://schemas.openxmlformats.org/officeDocument/2006/relationships/image" Target="../media/image151.png"/><Relationship Id="rId24" Type="http://schemas.openxmlformats.org/officeDocument/2006/relationships/image" Target="../media/image152.png"/><Relationship Id="rId25" Type="http://schemas.openxmlformats.org/officeDocument/2006/relationships/image" Target="../media/image153.png"/><Relationship Id="rId26" Type="http://schemas.openxmlformats.org/officeDocument/2006/relationships/image" Target="../media/image154.png"/><Relationship Id="rId27" Type="http://schemas.openxmlformats.org/officeDocument/2006/relationships/image" Target="../media/image155.png"/><Relationship Id="rId28" Type="http://schemas.openxmlformats.org/officeDocument/2006/relationships/image" Target="../media/image156.png"/><Relationship Id="rId29" Type="http://schemas.openxmlformats.org/officeDocument/2006/relationships/image" Target="../media/image157.png"/><Relationship Id="rId30" Type="http://schemas.openxmlformats.org/officeDocument/2006/relationships/image" Target="../media/image158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9.png"/><Relationship Id="rId3" Type="http://schemas.openxmlformats.org/officeDocument/2006/relationships/image" Target="../media/image160.png"/><Relationship Id="rId4" Type="http://schemas.openxmlformats.org/officeDocument/2006/relationships/image" Target="../media/image161.png"/><Relationship Id="rId5" Type="http://schemas.openxmlformats.org/officeDocument/2006/relationships/image" Target="../media/image162.png"/><Relationship Id="rId6" Type="http://schemas.openxmlformats.org/officeDocument/2006/relationships/image" Target="../media/image163.png"/><Relationship Id="rId7" Type="http://schemas.openxmlformats.org/officeDocument/2006/relationships/image" Target="../media/image164.png"/><Relationship Id="rId8" Type="http://schemas.openxmlformats.org/officeDocument/2006/relationships/image" Target="../media/image165.png"/><Relationship Id="rId9" Type="http://schemas.openxmlformats.org/officeDocument/2006/relationships/image" Target="../media/image166.png"/><Relationship Id="rId10" Type="http://schemas.openxmlformats.org/officeDocument/2006/relationships/image" Target="../media/image167.png"/><Relationship Id="rId11" Type="http://schemas.openxmlformats.org/officeDocument/2006/relationships/image" Target="../media/image168.png"/><Relationship Id="rId12" Type="http://schemas.openxmlformats.org/officeDocument/2006/relationships/image" Target="../media/image169.png"/><Relationship Id="rId13" Type="http://schemas.openxmlformats.org/officeDocument/2006/relationships/image" Target="../media/image170.png"/><Relationship Id="rId14" Type="http://schemas.openxmlformats.org/officeDocument/2006/relationships/image" Target="../media/image171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2.png"/><Relationship Id="rId3" Type="http://schemas.openxmlformats.org/officeDocument/2006/relationships/image" Target="../media/image173.png"/><Relationship Id="rId4" Type="http://schemas.openxmlformats.org/officeDocument/2006/relationships/image" Target="../media/image174.png"/><Relationship Id="rId5" Type="http://schemas.openxmlformats.org/officeDocument/2006/relationships/image" Target="../media/image175.png"/><Relationship Id="rId6" Type="http://schemas.openxmlformats.org/officeDocument/2006/relationships/image" Target="../media/image176.png"/><Relationship Id="rId7" Type="http://schemas.openxmlformats.org/officeDocument/2006/relationships/image" Target="../media/image177.png"/><Relationship Id="rId8" Type="http://schemas.openxmlformats.org/officeDocument/2006/relationships/image" Target="../media/image178.png"/><Relationship Id="rId9" Type="http://schemas.openxmlformats.org/officeDocument/2006/relationships/image" Target="../media/image179.png"/><Relationship Id="rId10" Type="http://schemas.openxmlformats.org/officeDocument/2006/relationships/image" Target="../media/image180.png"/><Relationship Id="rId11" Type="http://schemas.openxmlformats.org/officeDocument/2006/relationships/image" Target="../media/image181.png"/><Relationship Id="rId12" Type="http://schemas.openxmlformats.org/officeDocument/2006/relationships/image" Target="../media/image182.png"/><Relationship Id="rId13" Type="http://schemas.openxmlformats.org/officeDocument/2006/relationships/image" Target="../media/image183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8.png"/><Relationship Id="rId3" Type="http://schemas.openxmlformats.org/officeDocument/2006/relationships/image" Target="../media/image184.png"/><Relationship Id="rId4" Type="http://schemas.openxmlformats.org/officeDocument/2006/relationships/image" Target="../media/image185.png"/><Relationship Id="rId5" Type="http://schemas.openxmlformats.org/officeDocument/2006/relationships/image" Target="../media/image186.png"/><Relationship Id="rId6" Type="http://schemas.openxmlformats.org/officeDocument/2006/relationships/image" Target="../media/image187.png"/><Relationship Id="rId7" Type="http://schemas.openxmlformats.org/officeDocument/2006/relationships/image" Target="../media/image188.png"/><Relationship Id="rId8" Type="http://schemas.openxmlformats.org/officeDocument/2006/relationships/image" Target="../media/image189.png"/><Relationship Id="rId9" Type="http://schemas.openxmlformats.org/officeDocument/2006/relationships/image" Target="../media/image190.png"/><Relationship Id="rId10" Type="http://schemas.openxmlformats.org/officeDocument/2006/relationships/image" Target="../media/image191.png"/><Relationship Id="rId11" Type="http://schemas.openxmlformats.org/officeDocument/2006/relationships/image" Target="../media/image192.png"/><Relationship Id="rId12" Type="http://schemas.openxmlformats.org/officeDocument/2006/relationships/image" Target="../media/image193.png"/><Relationship Id="rId13" Type="http://schemas.openxmlformats.org/officeDocument/2006/relationships/image" Target="../media/image194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5.png"/><Relationship Id="rId3" Type="http://schemas.openxmlformats.org/officeDocument/2006/relationships/image" Target="../media/image196.png"/><Relationship Id="rId4" Type="http://schemas.openxmlformats.org/officeDocument/2006/relationships/image" Target="../media/image197.png"/><Relationship Id="rId5" Type="http://schemas.openxmlformats.org/officeDocument/2006/relationships/image" Target="../media/image198.png"/><Relationship Id="rId6" Type="http://schemas.openxmlformats.org/officeDocument/2006/relationships/image" Target="../media/image199.png"/><Relationship Id="rId7" Type="http://schemas.openxmlformats.org/officeDocument/2006/relationships/image" Target="../media/image200.png"/><Relationship Id="rId8" Type="http://schemas.openxmlformats.org/officeDocument/2006/relationships/image" Target="../media/image201.png"/><Relationship Id="rId9" Type="http://schemas.openxmlformats.org/officeDocument/2006/relationships/image" Target="../media/image202.png"/><Relationship Id="rId10" Type="http://schemas.openxmlformats.org/officeDocument/2006/relationships/image" Target="../media/image203.png"/><Relationship Id="rId11" Type="http://schemas.openxmlformats.org/officeDocument/2006/relationships/image" Target="../media/image204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5.png"/><Relationship Id="rId3" Type="http://schemas.openxmlformats.org/officeDocument/2006/relationships/image" Target="../media/image206.png"/><Relationship Id="rId4" Type="http://schemas.openxmlformats.org/officeDocument/2006/relationships/image" Target="../media/image207.png"/><Relationship Id="rId5" Type="http://schemas.openxmlformats.org/officeDocument/2006/relationships/image" Target="../media/image208.png"/><Relationship Id="rId6" Type="http://schemas.openxmlformats.org/officeDocument/2006/relationships/image" Target="../media/image209.png"/><Relationship Id="rId7" Type="http://schemas.openxmlformats.org/officeDocument/2006/relationships/image" Target="../media/image210.png"/><Relationship Id="rId8" Type="http://schemas.openxmlformats.org/officeDocument/2006/relationships/image" Target="../media/image211.png"/><Relationship Id="rId9" Type="http://schemas.openxmlformats.org/officeDocument/2006/relationships/image" Target="../media/image212.png"/><Relationship Id="rId10" Type="http://schemas.openxmlformats.org/officeDocument/2006/relationships/image" Target="../media/image213.png"/><Relationship Id="rId11" Type="http://schemas.openxmlformats.org/officeDocument/2006/relationships/image" Target="../media/image214.png"/><Relationship Id="rId12" Type="http://schemas.openxmlformats.org/officeDocument/2006/relationships/image" Target="../media/image215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6.png"/><Relationship Id="rId3" Type="http://schemas.openxmlformats.org/officeDocument/2006/relationships/image" Target="../media/image217.png"/><Relationship Id="rId4" Type="http://schemas.openxmlformats.org/officeDocument/2006/relationships/image" Target="../media/image218.png"/><Relationship Id="rId5" Type="http://schemas.openxmlformats.org/officeDocument/2006/relationships/image" Target="../media/image219.png"/><Relationship Id="rId6" Type="http://schemas.openxmlformats.org/officeDocument/2006/relationships/image" Target="../media/image220.png"/><Relationship Id="rId7" Type="http://schemas.openxmlformats.org/officeDocument/2006/relationships/image" Target="../media/image221.png"/><Relationship Id="rId8" Type="http://schemas.openxmlformats.org/officeDocument/2006/relationships/image" Target="../media/image222.png"/><Relationship Id="rId9" Type="http://schemas.openxmlformats.org/officeDocument/2006/relationships/image" Target="../media/image223.png"/><Relationship Id="rId10" Type="http://schemas.openxmlformats.org/officeDocument/2006/relationships/image" Target="../media/image224.png"/><Relationship Id="rId11" Type="http://schemas.openxmlformats.org/officeDocument/2006/relationships/image" Target="../media/image225.png"/><Relationship Id="rId12" Type="http://schemas.openxmlformats.org/officeDocument/2006/relationships/image" Target="../media/image226.png"/><Relationship Id="rId13" Type="http://schemas.openxmlformats.org/officeDocument/2006/relationships/image" Target="../media/image227.png"/><Relationship Id="rId14" Type="http://schemas.openxmlformats.org/officeDocument/2006/relationships/image" Target="../media/image228.png"/><Relationship Id="rId15" Type="http://schemas.openxmlformats.org/officeDocument/2006/relationships/image" Target="../media/image229.png"/><Relationship Id="rId16" Type="http://schemas.openxmlformats.org/officeDocument/2006/relationships/image" Target="../media/image230.png"/><Relationship Id="rId17" Type="http://schemas.openxmlformats.org/officeDocument/2006/relationships/image" Target="../media/image231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9" Type="http://schemas.openxmlformats.org/officeDocument/2006/relationships/image" Target="../media/image9.png"/><Relationship Id="rId10" Type="http://schemas.openxmlformats.org/officeDocument/2006/relationships/image" Target="../media/image10.png"/><Relationship Id="rId11" Type="http://schemas.openxmlformats.org/officeDocument/2006/relationships/image" Target="../media/image11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2.png"/><Relationship Id="rId3" Type="http://schemas.openxmlformats.org/officeDocument/2006/relationships/image" Target="../media/image233.png"/><Relationship Id="rId4" Type="http://schemas.openxmlformats.org/officeDocument/2006/relationships/image" Target="../media/image234.png"/><Relationship Id="rId5" Type="http://schemas.openxmlformats.org/officeDocument/2006/relationships/image" Target="../media/image235.png"/><Relationship Id="rId6" Type="http://schemas.openxmlformats.org/officeDocument/2006/relationships/image" Target="../media/image236.png"/><Relationship Id="rId7" Type="http://schemas.openxmlformats.org/officeDocument/2006/relationships/image" Target="../media/image237.png"/><Relationship Id="rId8" Type="http://schemas.openxmlformats.org/officeDocument/2006/relationships/image" Target="../media/image238.png"/><Relationship Id="rId9" Type="http://schemas.openxmlformats.org/officeDocument/2006/relationships/image" Target="../media/image239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0.png"/><Relationship Id="rId3" Type="http://schemas.openxmlformats.org/officeDocument/2006/relationships/image" Target="../media/image241.png"/><Relationship Id="rId4" Type="http://schemas.openxmlformats.org/officeDocument/2006/relationships/image" Target="../media/image242.png"/><Relationship Id="rId5" Type="http://schemas.openxmlformats.org/officeDocument/2006/relationships/image" Target="../media/image243.png"/><Relationship Id="rId6" Type="http://schemas.openxmlformats.org/officeDocument/2006/relationships/image" Target="../media/image244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5.png"/><Relationship Id="rId3" Type="http://schemas.openxmlformats.org/officeDocument/2006/relationships/image" Target="../media/image246.png"/><Relationship Id="rId4" Type="http://schemas.openxmlformats.org/officeDocument/2006/relationships/image" Target="../media/image247.png"/><Relationship Id="rId5" Type="http://schemas.openxmlformats.org/officeDocument/2006/relationships/image" Target="../media/image248.png"/><Relationship Id="rId6" Type="http://schemas.openxmlformats.org/officeDocument/2006/relationships/image" Target="../media/image249.png"/><Relationship Id="rId7" Type="http://schemas.openxmlformats.org/officeDocument/2006/relationships/image" Target="../media/image250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1.png"/><Relationship Id="rId3" Type="http://schemas.openxmlformats.org/officeDocument/2006/relationships/image" Target="../media/image252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3.png"/><Relationship Id="rId3" Type="http://schemas.openxmlformats.org/officeDocument/2006/relationships/image" Target="../media/image254.png"/><Relationship Id="rId4" Type="http://schemas.openxmlformats.org/officeDocument/2006/relationships/image" Target="../media/image255.png"/><Relationship Id="rId5" Type="http://schemas.openxmlformats.org/officeDocument/2006/relationships/image" Target="../media/image256.png"/><Relationship Id="rId6" Type="http://schemas.openxmlformats.org/officeDocument/2006/relationships/image" Target="../media/image257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8.png"/><Relationship Id="rId3" Type="http://schemas.openxmlformats.org/officeDocument/2006/relationships/image" Target="../media/image259.png"/><Relationship Id="rId4" Type="http://schemas.openxmlformats.org/officeDocument/2006/relationships/image" Target="../media/image260.png"/><Relationship Id="rId5" Type="http://schemas.openxmlformats.org/officeDocument/2006/relationships/image" Target="../media/image261.png"/><Relationship Id="rId6" Type="http://schemas.openxmlformats.org/officeDocument/2006/relationships/image" Target="../media/image262.png"/><Relationship Id="rId7" Type="http://schemas.openxmlformats.org/officeDocument/2006/relationships/image" Target="../media/image263.png"/><Relationship Id="rId8" Type="http://schemas.openxmlformats.org/officeDocument/2006/relationships/image" Target="../media/image264.png"/><Relationship Id="rId9" Type="http://schemas.openxmlformats.org/officeDocument/2006/relationships/image" Target="../media/image265.png"/><Relationship Id="rId10" Type="http://schemas.openxmlformats.org/officeDocument/2006/relationships/image" Target="../media/image266.png"/><Relationship Id="rId11" Type="http://schemas.openxmlformats.org/officeDocument/2006/relationships/image" Target="../media/image267.png"/><Relationship Id="rId12" Type="http://schemas.openxmlformats.org/officeDocument/2006/relationships/image" Target="../media/image268.png"/><Relationship Id="rId13" Type="http://schemas.openxmlformats.org/officeDocument/2006/relationships/image" Target="../media/image269.png"/><Relationship Id="rId14" Type="http://schemas.openxmlformats.org/officeDocument/2006/relationships/image" Target="../media/image270.png"/><Relationship Id="rId15" Type="http://schemas.openxmlformats.org/officeDocument/2006/relationships/image" Target="../media/image271.png"/><Relationship Id="rId16" Type="http://schemas.openxmlformats.org/officeDocument/2006/relationships/image" Target="../media/image272.png"/><Relationship Id="rId17" Type="http://schemas.openxmlformats.org/officeDocument/2006/relationships/image" Target="../media/image273.png"/><Relationship Id="rId18" Type="http://schemas.openxmlformats.org/officeDocument/2006/relationships/image" Target="../media/image274.png"/><Relationship Id="rId19" Type="http://schemas.openxmlformats.org/officeDocument/2006/relationships/image" Target="../media/image275.png"/><Relationship Id="rId20" Type="http://schemas.openxmlformats.org/officeDocument/2006/relationships/image" Target="../media/image276.png"/><Relationship Id="rId21" Type="http://schemas.openxmlformats.org/officeDocument/2006/relationships/image" Target="../media/image277.png"/><Relationship Id="rId22" Type="http://schemas.openxmlformats.org/officeDocument/2006/relationships/image" Target="../media/image278.png"/><Relationship Id="rId23" Type="http://schemas.openxmlformats.org/officeDocument/2006/relationships/image" Target="../media/image279.png"/><Relationship Id="rId24" Type="http://schemas.openxmlformats.org/officeDocument/2006/relationships/image" Target="../media/image280.png"/><Relationship Id="rId25" Type="http://schemas.openxmlformats.org/officeDocument/2006/relationships/image" Target="../media/image281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2.png"/><Relationship Id="rId3" Type="http://schemas.openxmlformats.org/officeDocument/2006/relationships/image" Target="../media/image283.png"/><Relationship Id="rId4" Type="http://schemas.openxmlformats.org/officeDocument/2006/relationships/image" Target="../media/image284.png"/><Relationship Id="rId5" Type="http://schemas.openxmlformats.org/officeDocument/2006/relationships/image" Target="../media/image285.png"/><Relationship Id="rId6" Type="http://schemas.openxmlformats.org/officeDocument/2006/relationships/image" Target="../media/image286.png"/><Relationship Id="rId7" Type="http://schemas.openxmlformats.org/officeDocument/2006/relationships/image" Target="../media/image287.png"/><Relationship Id="rId8" Type="http://schemas.openxmlformats.org/officeDocument/2006/relationships/image" Target="../media/image288.png"/><Relationship Id="rId9" Type="http://schemas.openxmlformats.org/officeDocument/2006/relationships/image" Target="../media/image289.png"/><Relationship Id="rId10" Type="http://schemas.openxmlformats.org/officeDocument/2006/relationships/image" Target="../media/image290.png"/><Relationship Id="rId11" Type="http://schemas.openxmlformats.org/officeDocument/2006/relationships/image" Target="../media/image291.png"/><Relationship Id="rId12" Type="http://schemas.openxmlformats.org/officeDocument/2006/relationships/image" Target="../media/image292.png"/><Relationship Id="rId13" Type="http://schemas.openxmlformats.org/officeDocument/2006/relationships/image" Target="../media/image293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4.png"/><Relationship Id="rId3" Type="http://schemas.openxmlformats.org/officeDocument/2006/relationships/image" Target="../media/image295.png"/><Relationship Id="rId4" Type="http://schemas.openxmlformats.org/officeDocument/2006/relationships/image" Target="../media/image296.png"/><Relationship Id="rId5" Type="http://schemas.openxmlformats.org/officeDocument/2006/relationships/image" Target="../media/image297.png"/><Relationship Id="rId6" Type="http://schemas.openxmlformats.org/officeDocument/2006/relationships/image" Target="../media/image298.png"/><Relationship Id="rId7" Type="http://schemas.openxmlformats.org/officeDocument/2006/relationships/image" Target="../media/image299.png"/><Relationship Id="rId8" Type="http://schemas.openxmlformats.org/officeDocument/2006/relationships/image" Target="../media/image300.png"/><Relationship Id="rId9" Type="http://schemas.openxmlformats.org/officeDocument/2006/relationships/image" Target="../media/image301.png"/><Relationship Id="rId10" Type="http://schemas.openxmlformats.org/officeDocument/2006/relationships/image" Target="../media/image302.png"/><Relationship Id="rId11" Type="http://schemas.openxmlformats.org/officeDocument/2006/relationships/image" Target="../media/image303.png"/><Relationship Id="rId12" Type="http://schemas.openxmlformats.org/officeDocument/2006/relationships/image" Target="../media/image304.png"/><Relationship Id="rId13" Type="http://schemas.openxmlformats.org/officeDocument/2006/relationships/image" Target="../media/image305.png"/><Relationship Id="rId14" Type="http://schemas.openxmlformats.org/officeDocument/2006/relationships/image" Target="../media/image306.png"/><Relationship Id="rId15" Type="http://schemas.openxmlformats.org/officeDocument/2006/relationships/image" Target="../media/image307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8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image" Target="../media/image17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7" Type="http://schemas.openxmlformats.org/officeDocument/2006/relationships/image" Target="../media/image23.png"/><Relationship Id="rId8" Type="http://schemas.openxmlformats.org/officeDocument/2006/relationships/image" Target="../media/image24.png"/><Relationship Id="rId9" Type="http://schemas.openxmlformats.org/officeDocument/2006/relationships/image" Target="../media/image25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Relationship Id="rId3" Type="http://schemas.openxmlformats.org/officeDocument/2006/relationships/image" Target="../media/image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29.png"/><Relationship Id="rId7" Type="http://schemas.openxmlformats.org/officeDocument/2006/relationships/image" Target="../media/image30.png"/><Relationship Id="rId8" Type="http://schemas.openxmlformats.org/officeDocument/2006/relationships/image" Target="../media/image31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6" Type="http://schemas.openxmlformats.org/officeDocument/2006/relationships/image" Target="../media/image40.png"/><Relationship Id="rId7" Type="http://schemas.openxmlformats.org/officeDocument/2006/relationships/image" Target="../media/image41.png"/><Relationship Id="rId8" Type="http://schemas.openxmlformats.org/officeDocument/2006/relationships/image" Target="../media/image42.png"/><Relationship Id="rId9" Type="http://schemas.openxmlformats.org/officeDocument/2006/relationships/image" Target="../media/image43.png"/><Relationship Id="rId10" Type="http://schemas.openxmlformats.org/officeDocument/2006/relationships/image" Target="../media/image44.png"/><Relationship Id="rId11" Type="http://schemas.openxmlformats.org/officeDocument/2006/relationships/image" Target="../media/image45.png"/><Relationship Id="rId12" Type="http://schemas.openxmlformats.org/officeDocument/2006/relationships/image" Target="../media/image46.png"/><Relationship Id="rId13" Type="http://schemas.openxmlformats.org/officeDocument/2006/relationships/image" Target="../media/image47.png"/><Relationship Id="rId14" Type="http://schemas.openxmlformats.org/officeDocument/2006/relationships/image" Target="../media/image48.png"/><Relationship Id="rId15" Type="http://schemas.openxmlformats.org/officeDocument/2006/relationships/image" Target="../media/image49.png"/><Relationship Id="rId16" Type="http://schemas.openxmlformats.org/officeDocument/2006/relationships/image" Target="../media/image50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1.png"/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5" Type="http://schemas.openxmlformats.org/officeDocument/2006/relationships/image" Target="../media/image54.png"/><Relationship Id="rId6" Type="http://schemas.openxmlformats.org/officeDocument/2006/relationships/image" Target="../media/image55.png"/><Relationship Id="rId7" Type="http://schemas.openxmlformats.org/officeDocument/2006/relationships/image" Target="../media/image56.png"/><Relationship Id="rId8" Type="http://schemas.openxmlformats.org/officeDocument/2006/relationships/image" Target="../media/image57.png"/><Relationship Id="rId9" Type="http://schemas.openxmlformats.org/officeDocument/2006/relationships/image" Target="../media/image58.png"/><Relationship Id="rId10" Type="http://schemas.openxmlformats.org/officeDocument/2006/relationships/image" Target="../media/image59.png"/><Relationship Id="rId11" Type="http://schemas.openxmlformats.org/officeDocument/2006/relationships/image" Target="../media/image60.png"/><Relationship Id="rId12" Type="http://schemas.openxmlformats.org/officeDocument/2006/relationships/image" Target="../media/image61.png"/><Relationship Id="rId13" Type="http://schemas.openxmlformats.org/officeDocument/2006/relationships/image" Target="../media/image62.png"/><Relationship Id="rId14" Type="http://schemas.openxmlformats.org/officeDocument/2006/relationships/image" Target="../media/image63.png"/><Relationship Id="rId15" Type="http://schemas.openxmlformats.org/officeDocument/2006/relationships/image" Target="../media/image64.png"/><Relationship Id="rId16" Type="http://schemas.openxmlformats.org/officeDocument/2006/relationships/image" Target="../media/image65.png"/><Relationship Id="rId17" Type="http://schemas.openxmlformats.org/officeDocument/2006/relationships/image" Target="../media/image66.png"/><Relationship Id="rId18" Type="http://schemas.openxmlformats.org/officeDocument/2006/relationships/image" Target="../media/image67.png"/><Relationship Id="rId19" Type="http://schemas.openxmlformats.org/officeDocument/2006/relationships/image" Target="../media/image68.png"/><Relationship Id="rId20" Type="http://schemas.openxmlformats.org/officeDocument/2006/relationships/image" Target="../media/image69.png"/><Relationship Id="rId21" Type="http://schemas.openxmlformats.org/officeDocument/2006/relationships/image" Target="../media/image70.png"/><Relationship Id="rId22" Type="http://schemas.openxmlformats.org/officeDocument/2006/relationships/image" Target="../media/image71.png"/><Relationship Id="rId23" Type="http://schemas.openxmlformats.org/officeDocument/2006/relationships/image" Target="../media/image72.png"/><Relationship Id="rId24" Type="http://schemas.openxmlformats.org/officeDocument/2006/relationships/image" Target="../media/image73.png"/><Relationship Id="rId25" Type="http://schemas.openxmlformats.org/officeDocument/2006/relationships/image" Target="../media/image74.png"/><Relationship Id="rId26" Type="http://schemas.openxmlformats.org/officeDocument/2006/relationships/image" Target="../media/image75.png"/><Relationship Id="rId27" Type="http://schemas.openxmlformats.org/officeDocument/2006/relationships/image" Target="../media/image76.png"/><Relationship Id="rId28" Type="http://schemas.openxmlformats.org/officeDocument/2006/relationships/image" Target="../media/image77.png"/><Relationship Id="rId29" Type="http://schemas.openxmlformats.org/officeDocument/2006/relationships/image" Target="../media/image78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9.png"/><Relationship Id="rId3" Type="http://schemas.openxmlformats.org/officeDocument/2006/relationships/image" Target="../media/image80.png"/><Relationship Id="rId4" Type="http://schemas.openxmlformats.org/officeDocument/2006/relationships/image" Target="../media/image81.png"/><Relationship Id="rId5" Type="http://schemas.openxmlformats.org/officeDocument/2006/relationships/image" Target="../media/image82.png"/><Relationship Id="rId6" Type="http://schemas.openxmlformats.org/officeDocument/2006/relationships/image" Target="../media/image83.png"/><Relationship Id="rId7" Type="http://schemas.openxmlformats.org/officeDocument/2006/relationships/image" Target="../media/image84.png"/><Relationship Id="rId8" Type="http://schemas.openxmlformats.org/officeDocument/2006/relationships/image" Target="../media/image85.png"/><Relationship Id="rId9" Type="http://schemas.openxmlformats.org/officeDocument/2006/relationships/image" Target="../media/image86.png"/><Relationship Id="rId10" Type="http://schemas.openxmlformats.org/officeDocument/2006/relationships/image" Target="../media/image87.png"/><Relationship Id="rId11" Type="http://schemas.openxmlformats.org/officeDocument/2006/relationships/image" Target="../media/image88.png"/><Relationship Id="rId12" Type="http://schemas.openxmlformats.org/officeDocument/2006/relationships/image" Target="../media/image89.png"/><Relationship Id="rId13" Type="http://schemas.openxmlformats.org/officeDocument/2006/relationships/image" Target="../media/image90.png"/><Relationship Id="rId14" Type="http://schemas.openxmlformats.org/officeDocument/2006/relationships/image" Target="../media/image91.png"/><Relationship Id="rId15" Type="http://schemas.openxmlformats.org/officeDocument/2006/relationships/image" Target="../media/image92.png"/><Relationship Id="rId16" Type="http://schemas.openxmlformats.org/officeDocument/2006/relationships/image" Target="../media/image93.png"/><Relationship Id="rId17" Type="http://schemas.openxmlformats.org/officeDocument/2006/relationships/image" Target="../media/image94.png"/><Relationship Id="rId18" Type="http://schemas.openxmlformats.org/officeDocument/2006/relationships/image" Target="../media/image95.png"/><Relationship Id="rId19" Type="http://schemas.openxmlformats.org/officeDocument/2006/relationships/image" Target="../media/image96.png"/><Relationship Id="rId20" Type="http://schemas.openxmlformats.org/officeDocument/2006/relationships/image" Target="../media/image97.png"/><Relationship Id="rId21" Type="http://schemas.openxmlformats.org/officeDocument/2006/relationships/image" Target="../media/image98.png"/><Relationship Id="rId22" Type="http://schemas.openxmlformats.org/officeDocument/2006/relationships/image" Target="../media/image99.png"/><Relationship Id="rId23" Type="http://schemas.openxmlformats.org/officeDocument/2006/relationships/image" Target="../media/image100.png"/><Relationship Id="rId24" Type="http://schemas.openxmlformats.org/officeDocument/2006/relationships/image" Target="../media/image101.png"/><Relationship Id="rId25" Type="http://schemas.openxmlformats.org/officeDocument/2006/relationships/image" Target="../media/image102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Graphical abstract</a:t>
            </a:r>
          </a:p>
        </p:txBody>
      </p:sp>
      <p:pic>
        <p:nvPicPr>
          <p:cNvPr id="3" name="Picture 2" descr="graphical_abstract_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822960"/>
            <a:ext cx="5793154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Supplementary Figure 5. Analysis of 5,434 resting and stimulated CD8+ T from healthy donors</a:t>
            </a:r>
          </a:p>
        </p:txBody>
      </p:sp>
      <p:pic>
        <p:nvPicPr>
          <p:cNvPr id="3" name="Picture 2" descr="GSE126030_prepare_umap_tissu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685800"/>
            <a:ext cx="1988820" cy="1371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716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A</a:t>
            </a:r>
          </a:p>
        </p:txBody>
      </p:sp>
      <p:pic>
        <p:nvPicPr>
          <p:cNvPr id="5" name="Picture 4" descr="GSE126030_prepare_umap_CARTEx_200_tissu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685800"/>
            <a:ext cx="5486400" cy="1371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19456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B</a:t>
            </a:r>
          </a:p>
        </p:txBody>
      </p:sp>
      <p:pic>
        <p:nvPicPr>
          <p:cNvPr id="7" name="Picture 6" descr="GSE126030_prepare_umap_stimulation_status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2286000"/>
            <a:ext cx="1920240" cy="13716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37160" y="22860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</a:t>
            </a:r>
          </a:p>
        </p:txBody>
      </p:sp>
      <p:pic>
        <p:nvPicPr>
          <p:cNvPr id="9" name="Picture 8" descr="GSE126030_prepare_umap_CARTEx_200_stimulation_status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000" y="2286000"/>
            <a:ext cx="2743200" cy="13716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286000" y="22860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D</a:t>
            </a:r>
          </a:p>
        </p:txBody>
      </p:sp>
      <p:pic>
        <p:nvPicPr>
          <p:cNvPr id="11" name="Picture 10" descr="GSE126030_prepare_umap_phas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600" y="3886200"/>
            <a:ext cx="2057400" cy="13716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37160" y="38862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E</a:t>
            </a:r>
          </a:p>
        </p:txBody>
      </p:sp>
      <p:pic>
        <p:nvPicPr>
          <p:cNvPr id="13" name="Picture 12" descr="GSE126030_prepare_barplot_phase_stimulation_status_slim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6000" y="3886200"/>
            <a:ext cx="816429" cy="1143000"/>
          </a:xfrm>
          <a:prstGeom prst="rect">
            <a:avLst/>
          </a:prstGeom>
        </p:spPr>
      </p:pic>
      <p:pic>
        <p:nvPicPr>
          <p:cNvPr id="14" name="Picture 13" descr="GSE126030_prepare_umap_CARTEx_200_phase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57600" y="3886200"/>
            <a:ext cx="4114800" cy="13716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566160" y="38862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F</a:t>
            </a:r>
          </a:p>
        </p:txBody>
      </p:sp>
      <p:pic>
        <p:nvPicPr>
          <p:cNvPr id="16" name="Picture 15" descr="GSE126030_prepare_umap_predicted_monaco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8600" y="5486400"/>
            <a:ext cx="1988820" cy="13716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37160" y="54864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G</a:t>
            </a:r>
          </a:p>
        </p:txBody>
      </p:sp>
      <p:pic>
        <p:nvPicPr>
          <p:cNvPr id="18" name="Picture 17" descr="GSE126030_prepare_barplot_monaco_stimulation_status_slim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86000" y="5486400"/>
            <a:ext cx="816429" cy="1143000"/>
          </a:xfrm>
          <a:prstGeom prst="rect">
            <a:avLst/>
          </a:prstGeom>
        </p:spPr>
      </p:pic>
      <p:pic>
        <p:nvPicPr>
          <p:cNvPr id="19" name="Picture 18" descr="GSE126030_prepare_umap_CARTEx_200_monaco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57600" y="5486400"/>
            <a:ext cx="5486400" cy="137160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3566160" y="54864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H</a:t>
            </a:r>
          </a:p>
        </p:txBody>
      </p:sp>
      <p:pic>
        <p:nvPicPr>
          <p:cNvPr id="21" name="Picture 20" descr="GSE126030_prepare_featplot_CARTEx_200_stim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28600" y="7086600"/>
            <a:ext cx="1028700" cy="137160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137160" y="70866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I</a:t>
            </a:r>
          </a:p>
        </p:txBody>
      </p:sp>
      <p:pic>
        <p:nvPicPr>
          <p:cNvPr id="23" name="Picture 22" descr="GSE126030_explore_vlnplot_stim_exhaustion_markers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828800" y="7178040"/>
            <a:ext cx="2481943" cy="1737360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737360" y="70866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J</a:t>
            </a:r>
          </a:p>
        </p:txBody>
      </p:sp>
      <p:pic>
        <p:nvPicPr>
          <p:cNvPr id="25" name="Picture 24" descr="GSE126030_aggplot_CARTEx_200_stimulation_status_monaco_split_countsiz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029200" y="7086600"/>
            <a:ext cx="1828800" cy="1828800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4937760" y="70866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K</a:t>
            </a:r>
          </a:p>
        </p:txBody>
      </p:sp>
      <p:pic>
        <p:nvPicPr>
          <p:cNvPr id="27" name="Picture 26" descr="GSE126030_query_agg_aggplot_CARTEx_200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315200" y="7086600"/>
            <a:ext cx="1828800" cy="1828800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7223760" y="70866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L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Supplementary Figure 6. Analysis of 53,757 CD8+ T cells from 16 cancer types</a:t>
            </a:r>
          </a:p>
        </p:txBody>
      </p:sp>
      <p:pic>
        <p:nvPicPr>
          <p:cNvPr id="3" name="Picture 2" descr="mdandersonTCM_prepare_umap_tissuetyp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685800"/>
            <a:ext cx="1920240" cy="1371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716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A</a:t>
            </a:r>
          </a:p>
        </p:txBody>
      </p:sp>
      <p:pic>
        <p:nvPicPr>
          <p:cNvPr id="5" name="Picture 4" descr="mdandersonTCM_prepare_umap_CARTEx_200_tissue_typ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685800"/>
            <a:ext cx="5486400" cy="1371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19456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B</a:t>
            </a:r>
          </a:p>
        </p:txBody>
      </p:sp>
      <p:pic>
        <p:nvPicPr>
          <p:cNvPr id="7" name="Picture 6" descr="mdandersonTCM_prepare_umap_phas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2286000"/>
            <a:ext cx="2057400" cy="13716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37160" y="22860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</a:t>
            </a:r>
          </a:p>
        </p:txBody>
      </p:sp>
      <p:pic>
        <p:nvPicPr>
          <p:cNvPr id="9" name="Picture 8" descr="mdandersonTCM_prepare_barplot_phase_tissue_type_slim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000" y="2286000"/>
            <a:ext cx="979714" cy="1143000"/>
          </a:xfrm>
          <a:prstGeom prst="rect">
            <a:avLst/>
          </a:prstGeom>
        </p:spPr>
      </p:pic>
      <p:pic>
        <p:nvPicPr>
          <p:cNvPr id="10" name="Picture 9" descr="mdandersonTCM_prepare_umap_CARTEx_200_phas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57600" y="2286000"/>
            <a:ext cx="4114800" cy="13716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566160" y="22860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D</a:t>
            </a:r>
          </a:p>
        </p:txBody>
      </p:sp>
      <p:pic>
        <p:nvPicPr>
          <p:cNvPr id="12" name="Picture 11" descr="mdandersonTCM_prepare_umap_predicted_monaco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600" y="3886200"/>
            <a:ext cx="1988820" cy="13716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37160" y="38862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E</a:t>
            </a:r>
          </a:p>
        </p:txBody>
      </p:sp>
      <p:pic>
        <p:nvPicPr>
          <p:cNvPr id="14" name="Picture 13" descr="mdandersonTCM_prepare_barplot_monaco_tissue_type_slim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86000" y="3886200"/>
            <a:ext cx="979714" cy="1143000"/>
          </a:xfrm>
          <a:prstGeom prst="rect">
            <a:avLst/>
          </a:prstGeom>
        </p:spPr>
      </p:pic>
      <p:pic>
        <p:nvPicPr>
          <p:cNvPr id="15" name="Picture 14" descr="mdandersonTCM_prepare_umap_CARTEx_200_monaco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57600" y="3886200"/>
            <a:ext cx="5486400" cy="13716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566160" y="38862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F</a:t>
            </a:r>
          </a:p>
        </p:txBody>
      </p:sp>
      <p:pic>
        <p:nvPicPr>
          <p:cNvPr id="17" name="Picture 16" descr="mdandersonTCM_featplot_CARTEx_200_tissue_type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8600" y="5486400"/>
            <a:ext cx="1028700" cy="13716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37160" y="54864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G</a:t>
            </a:r>
          </a:p>
        </p:txBody>
      </p:sp>
      <p:pic>
        <p:nvPicPr>
          <p:cNvPr id="19" name="Picture 18" descr="mdandersonTCM_prepare_vlnplot_tissue_type_exhaustion_markers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743200" y="5577840"/>
            <a:ext cx="2316480" cy="173736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651760" y="54864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H</a:t>
            </a:r>
          </a:p>
        </p:txBody>
      </p:sp>
      <p:pic>
        <p:nvPicPr>
          <p:cNvPr id="21" name="Picture 20" descr="mdandersonTCM_aggplot_CARTEx_200_TissueType_monaco_split_countsiz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486400" y="5486400"/>
            <a:ext cx="2351314" cy="182880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5394960" y="54864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I</a:t>
            </a:r>
          </a:p>
        </p:txBody>
      </p:sp>
      <p:pic>
        <p:nvPicPr>
          <p:cNvPr id="23" name="Picture 22" descr="mdandersonTCM_prepare_compare_sigs_CARTEx_TSR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8600" y="7543800"/>
            <a:ext cx="2194560" cy="1828800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37160" y="7543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J</a:t>
            </a:r>
          </a:p>
        </p:txBody>
      </p:sp>
      <p:pic>
        <p:nvPicPr>
          <p:cNvPr id="25" name="Picture 24" descr="mdandersonTCM_prepare_umap_TSR_tissue_type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743200" y="7543800"/>
            <a:ext cx="5486400" cy="1371600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2651760" y="7543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K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Figure 5. Analysis of 101,626 CD8+ endogenous and CAR T cells in clinical oncology</a:t>
            </a:r>
          </a:p>
        </p:txBody>
      </p:sp>
      <p:pic>
        <p:nvPicPr>
          <p:cNvPr id="3" name="Picture 2" descr="GSE120575_prepare_umap_respons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685800"/>
            <a:ext cx="2057400" cy="1371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716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A</a:t>
            </a:r>
          </a:p>
        </p:txBody>
      </p:sp>
      <p:pic>
        <p:nvPicPr>
          <p:cNvPr id="5" name="Picture 4" descr="GSE120575_prepare_umap_phas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685800"/>
            <a:ext cx="2057400" cy="1371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19456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B</a:t>
            </a:r>
          </a:p>
        </p:txBody>
      </p:sp>
      <p:pic>
        <p:nvPicPr>
          <p:cNvPr id="7" name="Picture 6" descr="GSE120575_prepare_barplot_phase_response_slim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3400" y="685800"/>
            <a:ext cx="783771" cy="1371600"/>
          </a:xfrm>
          <a:prstGeom prst="rect">
            <a:avLst/>
          </a:prstGeom>
        </p:spPr>
      </p:pic>
      <p:pic>
        <p:nvPicPr>
          <p:cNvPr id="8" name="Picture 7" descr="GSE120575_prepare_umap_predicted_monaco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6400" y="685800"/>
            <a:ext cx="1988820" cy="13716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39496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</a:t>
            </a:r>
          </a:p>
        </p:txBody>
      </p:sp>
      <p:pic>
        <p:nvPicPr>
          <p:cNvPr id="10" name="Picture 9" descr="GSE120575_prepare_barplot_monaco_response_slim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43800" y="685800"/>
            <a:ext cx="783771" cy="1371600"/>
          </a:xfrm>
          <a:prstGeom prst="rect">
            <a:avLst/>
          </a:prstGeom>
        </p:spPr>
      </p:pic>
      <p:pic>
        <p:nvPicPr>
          <p:cNvPr id="11" name="Picture 10" descr="GSE120575_featplot_CARTEx_200_response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600" y="2286000"/>
            <a:ext cx="1028700" cy="13716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37160" y="22860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D</a:t>
            </a:r>
          </a:p>
        </p:txBody>
      </p:sp>
      <p:pic>
        <p:nvPicPr>
          <p:cNvPr id="13" name="Picture 12" descr="GSE120575_prepare_umap_CARTEx_200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71600" y="2286000"/>
            <a:ext cx="1851660" cy="1371600"/>
          </a:xfrm>
          <a:prstGeom prst="rect">
            <a:avLst/>
          </a:prstGeom>
        </p:spPr>
      </p:pic>
      <p:pic>
        <p:nvPicPr>
          <p:cNvPr id="14" name="Picture 13" descr="GSE120575_plot_volcano_baseline_response_200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00400" y="2286000"/>
            <a:ext cx="2194560" cy="18288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108960" y="22860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E</a:t>
            </a:r>
          </a:p>
        </p:txBody>
      </p:sp>
      <p:pic>
        <p:nvPicPr>
          <p:cNvPr id="16" name="Picture 15" descr="GSE120575_query_agg_aggplot_CARTEx_200_baseline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86400" y="2286000"/>
            <a:ext cx="1828800" cy="18288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5394960" y="22860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F</a:t>
            </a:r>
          </a:p>
        </p:txBody>
      </p:sp>
      <p:pic>
        <p:nvPicPr>
          <p:cNvPr id="18" name="Picture 17" descr="GSE120575_aggplot_CARTEx_200_response_monaco_split_baseline_response_countsiz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543800" y="2286000"/>
            <a:ext cx="1828800" cy="182880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7452360" y="22860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G</a:t>
            </a:r>
          </a:p>
        </p:txBody>
      </p:sp>
      <p:pic>
        <p:nvPicPr>
          <p:cNvPr id="20" name="Picture 19" descr="GSE151511_prepare_umap_responder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28600" y="4343400"/>
            <a:ext cx="2057400" cy="137160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137160" y="43434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H</a:t>
            </a:r>
          </a:p>
        </p:txBody>
      </p:sp>
      <p:pic>
        <p:nvPicPr>
          <p:cNvPr id="22" name="Picture 21" descr="GSE151511_prepare_umap_phase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86000" y="4343400"/>
            <a:ext cx="2057400" cy="137160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2194560" y="43434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I</a:t>
            </a:r>
          </a:p>
        </p:txBody>
      </p:sp>
      <p:pic>
        <p:nvPicPr>
          <p:cNvPr id="24" name="Picture 23" descr="GSE151511_prepare_barplot_phase_responder_slim_noNA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343400" y="4343400"/>
            <a:ext cx="783771" cy="1371600"/>
          </a:xfrm>
          <a:prstGeom prst="rect">
            <a:avLst/>
          </a:prstGeom>
        </p:spPr>
      </p:pic>
      <p:pic>
        <p:nvPicPr>
          <p:cNvPr id="25" name="Picture 24" descr="GSE151511_prepare_umap_predicted_monaco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486400" y="4343400"/>
            <a:ext cx="1988820" cy="1371600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5394960" y="43434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J</a:t>
            </a:r>
          </a:p>
        </p:txBody>
      </p:sp>
      <p:pic>
        <p:nvPicPr>
          <p:cNvPr id="27" name="Picture 26" descr="GSE151511_prepare_barplot_monaco_responder_slim_noNA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543800" y="4343400"/>
            <a:ext cx="783771" cy="1371600"/>
          </a:xfrm>
          <a:prstGeom prst="rect">
            <a:avLst/>
          </a:prstGeom>
        </p:spPr>
      </p:pic>
      <p:pic>
        <p:nvPicPr>
          <p:cNvPr id="28" name="Picture 27" descr="GSE151511_prepare_featplot_CARTEx_200_responder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28600" y="5943600"/>
            <a:ext cx="1028700" cy="1371600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137160" y="59436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K</a:t>
            </a:r>
          </a:p>
        </p:txBody>
      </p:sp>
      <p:pic>
        <p:nvPicPr>
          <p:cNvPr id="30" name="Picture 29" descr="GSE151511_prepare_umap_CARTEx_200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371600" y="5943600"/>
            <a:ext cx="1851660" cy="1371600"/>
          </a:xfrm>
          <a:prstGeom prst="rect">
            <a:avLst/>
          </a:prstGeom>
        </p:spPr>
      </p:pic>
      <p:pic>
        <p:nvPicPr>
          <p:cNvPr id="31" name="Picture 30" descr="GSE151511_plot_volcano_baseline_response_200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200400" y="5943600"/>
            <a:ext cx="2194560" cy="1828800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3108960" y="59436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L</a:t>
            </a:r>
          </a:p>
        </p:txBody>
      </p:sp>
      <p:pic>
        <p:nvPicPr>
          <p:cNvPr id="33" name="Picture 32" descr="GSE151511_query_agg_aggplot_CARTEx_200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486400" y="5943600"/>
            <a:ext cx="1828800" cy="1828800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5394960" y="59436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M</a:t>
            </a:r>
          </a:p>
        </p:txBody>
      </p:sp>
      <p:pic>
        <p:nvPicPr>
          <p:cNvPr id="35" name="Picture 34" descr="GSE151511_aggplot_CARTEx_200_response_monaco_split_countsiz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543800" y="5943600"/>
            <a:ext cx="1828800" cy="1828800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7452360" y="59436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N</a:t>
            </a:r>
          </a:p>
        </p:txBody>
      </p:sp>
      <p:pic>
        <p:nvPicPr>
          <p:cNvPr id="37" name="Picture 36" descr="GSE125881_prepare_umap_group2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28600" y="8001000"/>
            <a:ext cx="2057400" cy="1371600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137160" y="80010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O</a:t>
            </a:r>
          </a:p>
        </p:txBody>
      </p:sp>
      <p:pic>
        <p:nvPicPr>
          <p:cNvPr id="39" name="Picture 38" descr="GSE125881_prepare_umap_phase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2286000" y="8001000"/>
            <a:ext cx="2057400" cy="1371600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2194560" y="80010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P</a:t>
            </a:r>
          </a:p>
        </p:txBody>
      </p:sp>
      <p:pic>
        <p:nvPicPr>
          <p:cNvPr id="41" name="Picture 40" descr="GSE125881_prepare_barplot_phase_group2_slim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343400" y="8001000"/>
            <a:ext cx="979714" cy="1371600"/>
          </a:xfrm>
          <a:prstGeom prst="rect">
            <a:avLst/>
          </a:prstGeom>
        </p:spPr>
      </p:pic>
      <p:pic>
        <p:nvPicPr>
          <p:cNvPr id="42" name="Picture 41" descr="GSE125881_prepare_umap_predicted_monaco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486400" y="8001000"/>
            <a:ext cx="1988820" cy="1371600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5394960" y="80010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Q</a:t>
            </a:r>
          </a:p>
        </p:txBody>
      </p:sp>
      <p:pic>
        <p:nvPicPr>
          <p:cNvPr id="44" name="Picture 43" descr="GSE125881_prepare_barplot_monaco_group2_slim.png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7543800" y="8001000"/>
            <a:ext cx="979714" cy="1371600"/>
          </a:xfrm>
          <a:prstGeom prst="rect">
            <a:avLst/>
          </a:prstGeom>
        </p:spPr>
      </p:pic>
      <p:pic>
        <p:nvPicPr>
          <p:cNvPr id="45" name="Picture 44" descr="GSE125881_prepare_featplot_CARTEx_200_group2.png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228600" y="9601200"/>
            <a:ext cx="1028700" cy="1371600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>
          <a:xfrm>
            <a:off x="137160" y="96012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R</a:t>
            </a:r>
          </a:p>
        </p:txBody>
      </p:sp>
      <p:pic>
        <p:nvPicPr>
          <p:cNvPr id="47" name="Picture 46" descr="GSE125881_prepare_umap_CARTEx_200.png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371600" y="9601200"/>
            <a:ext cx="1920240" cy="1371600"/>
          </a:xfrm>
          <a:prstGeom prst="rect">
            <a:avLst/>
          </a:prstGeom>
        </p:spPr>
      </p:pic>
      <p:pic>
        <p:nvPicPr>
          <p:cNvPr id="48" name="Picture 47" descr="GSE125881_query_agg_aggplot_CARTEx_200.png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3200400" y="9601200"/>
            <a:ext cx="2133600" cy="1828800"/>
          </a:xfrm>
          <a:prstGeom prst="rect">
            <a:avLst/>
          </a:prstGeom>
        </p:spPr>
      </p:pic>
      <p:sp>
        <p:nvSpPr>
          <p:cNvPr id="49" name="TextBox 48"/>
          <p:cNvSpPr txBox="1"/>
          <p:nvPr/>
        </p:nvSpPr>
        <p:spPr>
          <a:xfrm>
            <a:off x="3108960" y="96012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S</a:t>
            </a:r>
          </a:p>
        </p:txBody>
      </p:sp>
      <p:pic>
        <p:nvPicPr>
          <p:cNvPr id="50" name="Picture 49" descr="GSE125881_aggplot_CARTEx_200_group2_monaco_split_countsized.png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5943600" y="9601200"/>
            <a:ext cx="2438400" cy="1828800"/>
          </a:xfrm>
          <a:prstGeom prst="rect">
            <a:avLst/>
          </a:prstGeom>
        </p:spPr>
      </p:pic>
      <p:sp>
        <p:nvSpPr>
          <p:cNvPr id="51" name="TextBox 50"/>
          <p:cNvSpPr txBox="1"/>
          <p:nvPr/>
        </p:nvSpPr>
        <p:spPr>
          <a:xfrm>
            <a:off x="5852160" y="96012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T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Supplementary Figure 7. Analysis of 61,583 CD8+ virus-reactive T cells including those with memory response to SARS-CoV-2</a:t>
            </a:r>
          </a:p>
        </p:txBody>
      </p:sp>
      <p:pic>
        <p:nvPicPr>
          <p:cNvPr id="3" name="Picture 2" descr="GSE153931_prepare_umap_orig_viru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685800"/>
            <a:ext cx="1920240" cy="1371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716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A</a:t>
            </a:r>
          </a:p>
        </p:txBody>
      </p:sp>
      <p:pic>
        <p:nvPicPr>
          <p:cNvPr id="5" name="Picture 4" descr="GSE153931_prepare_umap_CARTEx_200_orig_viru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685800"/>
            <a:ext cx="4114800" cy="1371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19456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B</a:t>
            </a:r>
          </a:p>
        </p:txBody>
      </p:sp>
      <p:pic>
        <p:nvPicPr>
          <p:cNvPr id="7" name="Picture 6" descr="GSE153931_prepare_umap_severity_mo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2286000"/>
            <a:ext cx="1920240" cy="13716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37160" y="22860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</a:t>
            </a:r>
          </a:p>
        </p:txBody>
      </p:sp>
      <p:pic>
        <p:nvPicPr>
          <p:cNvPr id="9" name="Picture 8" descr="GSE153931_prepare_umap_CARTEx_200_severity_mo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000" y="2286000"/>
            <a:ext cx="2743200" cy="13716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194560" y="22860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D</a:t>
            </a:r>
          </a:p>
        </p:txBody>
      </p:sp>
      <p:pic>
        <p:nvPicPr>
          <p:cNvPr id="11" name="Picture 10" descr="GSE153931_prepare_umap_phas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600" y="3886200"/>
            <a:ext cx="2057400" cy="13716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37160" y="38862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E</a:t>
            </a:r>
          </a:p>
        </p:txBody>
      </p:sp>
      <p:pic>
        <p:nvPicPr>
          <p:cNvPr id="13" name="Picture 12" descr="GSE153931_prepare_barplot_phase_severity_mod_slim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6000" y="3886200"/>
            <a:ext cx="594360" cy="1143000"/>
          </a:xfrm>
          <a:prstGeom prst="rect">
            <a:avLst/>
          </a:prstGeom>
        </p:spPr>
      </p:pic>
      <p:pic>
        <p:nvPicPr>
          <p:cNvPr id="14" name="Picture 13" descr="GSE153931_prepare_umap_CARTEx_200_phase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57600" y="3886200"/>
            <a:ext cx="4114800" cy="13716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566160" y="38862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F</a:t>
            </a:r>
          </a:p>
        </p:txBody>
      </p:sp>
      <p:pic>
        <p:nvPicPr>
          <p:cNvPr id="16" name="Picture 15" descr="GSE153931_prepare_umap_predicted_monaco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8600" y="5486400"/>
            <a:ext cx="1988820" cy="13716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37160" y="54864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G</a:t>
            </a:r>
          </a:p>
        </p:txBody>
      </p:sp>
      <p:pic>
        <p:nvPicPr>
          <p:cNvPr id="18" name="Picture 17" descr="GSE153931_prepare_barplot_monaco_severity_mod_slim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86000" y="5486400"/>
            <a:ext cx="594360" cy="1143000"/>
          </a:xfrm>
          <a:prstGeom prst="rect">
            <a:avLst/>
          </a:prstGeom>
        </p:spPr>
      </p:pic>
      <p:pic>
        <p:nvPicPr>
          <p:cNvPr id="19" name="Picture 18" descr="GSE153931_prepare_umap_CARTEx_200_monaco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57600" y="5486400"/>
            <a:ext cx="5486400" cy="137160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3566160" y="54864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H</a:t>
            </a:r>
          </a:p>
        </p:txBody>
      </p:sp>
      <p:pic>
        <p:nvPicPr>
          <p:cNvPr id="21" name="Picture 20" descr="GSE153931_prepare_featplot_CARTEx_200_severity_mo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28600" y="7086600"/>
            <a:ext cx="1028700" cy="137160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137160" y="70866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I</a:t>
            </a:r>
          </a:p>
        </p:txBody>
      </p:sp>
      <p:pic>
        <p:nvPicPr>
          <p:cNvPr id="23" name="Picture 22" descr="GSE153931_aggplot_CARTEx_200_severity_mod_monaco_split_countsiz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828800" y="7086600"/>
            <a:ext cx="1828800" cy="1828800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737360" y="70866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J</a:t>
            </a:r>
          </a:p>
        </p:txBody>
      </p:sp>
      <p:pic>
        <p:nvPicPr>
          <p:cNvPr id="25" name="Picture 24" descr="GSE153931_query_agg_aggplot_CARTEx_200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572000" y="7086600"/>
            <a:ext cx="1828800" cy="1828800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4480560" y="70866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K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Figure 6. Analysis of 25,191 CD8+ T cells from patients with STAT3 GOF syndrome</a:t>
            </a:r>
          </a:p>
        </p:txBody>
      </p:sp>
      <p:pic>
        <p:nvPicPr>
          <p:cNvPr id="3" name="Picture 2" descr="GSE207935_prepare_umap_affstatsti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685800"/>
            <a:ext cx="2194560" cy="1371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716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A</a:t>
            </a:r>
          </a:p>
        </p:txBody>
      </p:sp>
      <p:pic>
        <p:nvPicPr>
          <p:cNvPr id="5" name="Picture 4" descr="GSE207935_prepare_umap_phas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4600" y="685800"/>
            <a:ext cx="2057400" cy="1371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42316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B</a:t>
            </a:r>
          </a:p>
        </p:txBody>
      </p:sp>
      <p:pic>
        <p:nvPicPr>
          <p:cNvPr id="7" name="Picture 6" descr="GSE207935_prepare_barplot_phase_affstatstim_slim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685800"/>
            <a:ext cx="1371600" cy="1371600"/>
          </a:xfrm>
          <a:prstGeom prst="rect">
            <a:avLst/>
          </a:prstGeom>
        </p:spPr>
      </p:pic>
      <p:pic>
        <p:nvPicPr>
          <p:cNvPr id="8" name="Picture 7" descr="GSE207935_prepare_umap_predicted_monaco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3600" y="685800"/>
            <a:ext cx="1988820" cy="13716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85216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</a:t>
            </a:r>
          </a:p>
        </p:txBody>
      </p:sp>
      <p:pic>
        <p:nvPicPr>
          <p:cNvPr id="10" name="Picture 9" descr="GSE207935_prepare_barplot_monaco_affstatstim_slim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01000" y="685800"/>
            <a:ext cx="1371600" cy="1371600"/>
          </a:xfrm>
          <a:prstGeom prst="rect">
            <a:avLst/>
          </a:prstGeom>
        </p:spPr>
      </p:pic>
      <p:pic>
        <p:nvPicPr>
          <p:cNvPr id="11" name="Picture 10" descr="GSE207935_prepare_featplot_CARTEx_200_affstatstim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600" y="2743200"/>
            <a:ext cx="1028700" cy="13716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37160" y="27432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D</a:t>
            </a:r>
          </a:p>
        </p:txBody>
      </p:sp>
      <p:pic>
        <p:nvPicPr>
          <p:cNvPr id="13" name="Picture 12" descr="GSE207935_prepare_umap_CARTEx_200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08760" y="2743200"/>
            <a:ext cx="1920240" cy="1371600"/>
          </a:xfrm>
          <a:prstGeom prst="rect">
            <a:avLst/>
          </a:prstGeom>
        </p:spPr>
      </p:pic>
      <p:pic>
        <p:nvPicPr>
          <p:cNvPr id="14" name="Picture 13" descr="GSE207935_query_agg_aggplot_CARTEx_200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86200" y="2743200"/>
            <a:ext cx="2438400" cy="18288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794760" y="27432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E</a:t>
            </a:r>
          </a:p>
        </p:txBody>
      </p:sp>
      <p:pic>
        <p:nvPicPr>
          <p:cNvPr id="16" name="Picture 15" descr="GSE207935_aggplot_CARTEx_200_affstatstim_monaco_split_countsiz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29400" y="2743200"/>
            <a:ext cx="2743200" cy="18288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6537960" y="27432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F</a:t>
            </a:r>
          </a:p>
        </p:txBody>
      </p:sp>
      <p:pic>
        <p:nvPicPr>
          <p:cNvPr id="18" name="Picture 17" descr="GSE207935_plot_volcano_STAT3GOF_stim_200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8600" y="4800600"/>
            <a:ext cx="2194560" cy="182880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37160" y="48006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G</a:t>
            </a:r>
          </a:p>
        </p:txBody>
      </p:sp>
      <p:pic>
        <p:nvPicPr>
          <p:cNvPr id="20" name="Picture 19" descr="GSE207935_plot_volcano_STAT3GOF_rest_200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28600" y="6858000"/>
            <a:ext cx="2194560" cy="1828800"/>
          </a:xfrm>
          <a:prstGeom prst="rect">
            <a:avLst/>
          </a:prstGeom>
        </p:spPr>
      </p:pic>
      <p:pic>
        <p:nvPicPr>
          <p:cNvPr id="21" name="Picture 20" descr="barplot_significant_pathways_STAT3_GOF_intersect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880360" y="4800600"/>
            <a:ext cx="4655127" cy="365760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2788920" y="48006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H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Supplementary Figure 8. Additional analysis of STAT3 GOF CD8+ T cells</a:t>
            </a:r>
          </a:p>
        </p:txBody>
      </p:sp>
      <p:pic>
        <p:nvPicPr>
          <p:cNvPr id="3" name="Picture 2" descr="GSE207935_prepare_umap_CARTEx_20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685800"/>
            <a:ext cx="1920240" cy="1371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716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A</a:t>
            </a:r>
          </a:p>
        </p:txBody>
      </p:sp>
      <p:pic>
        <p:nvPicPr>
          <p:cNvPr id="5" name="Picture 4" descr="GSE207935_prepare_umap_CARTEx_200_affstatsti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7400" y="685800"/>
            <a:ext cx="5486400" cy="1371600"/>
          </a:xfrm>
          <a:prstGeom prst="rect">
            <a:avLst/>
          </a:prstGeom>
        </p:spPr>
      </p:pic>
      <p:pic>
        <p:nvPicPr>
          <p:cNvPr id="6" name="Picture 5" descr="GSE207935_prepare_umap_CARTEx_200_monaco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7400" y="2057400"/>
            <a:ext cx="5486400" cy="1371600"/>
          </a:xfrm>
          <a:prstGeom prst="rect">
            <a:avLst/>
          </a:prstGeom>
        </p:spPr>
      </p:pic>
      <p:pic>
        <p:nvPicPr>
          <p:cNvPr id="7" name="Picture 6" descr="GSE207935_prepare_umap_TSR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00" y="3429000"/>
            <a:ext cx="1920240" cy="13716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37160" y="34290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B</a:t>
            </a:r>
          </a:p>
        </p:txBody>
      </p:sp>
      <p:pic>
        <p:nvPicPr>
          <p:cNvPr id="9" name="Picture 8" descr="GSE207935_prepare_umap_TSR_affstatstim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57400" y="3429000"/>
            <a:ext cx="5486400" cy="1371600"/>
          </a:xfrm>
          <a:prstGeom prst="rect">
            <a:avLst/>
          </a:prstGeom>
        </p:spPr>
      </p:pic>
      <p:pic>
        <p:nvPicPr>
          <p:cNvPr id="10" name="Picture 9" descr="GSE207935_prepare_umap_TSR_monaco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57400" y="4800600"/>
            <a:ext cx="5486400" cy="1371600"/>
          </a:xfrm>
          <a:prstGeom prst="rect">
            <a:avLst/>
          </a:prstGeom>
        </p:spPr>
      </p:pic>
      <p:pic>
        <p:nvPicPr>
          <p:cNvPr id="11" name="Picture 10" descr="GSE207935_prepare_umap_Tex_Term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8600" y="6172200"/>
            <a:ext cx="1920240" cy="13716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37160" y="61722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</a:t>
            </a:r>
          </a:p>
        </p:txBody>
      </p:sp>
      <p:pic>
        <p:nvPicPr>
          <p:cNvPr id="13" name="Picture 12" descr="GSE207935_prepare_umap_Tex_Term_affstatstim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57400" y="6172200"/>
            <a:ext cx="5486400" cy="1371600"/>
          </a:xfrm>
          <a:prstGeom prst="rect">
            <a:avLst/>
          </a:prstGeom>
        </p:spPr>
      </p:pic>
      <p:pic>
        <p:nvPicPr>
          <p:cNvPr id="14" name="Picture 13" descr="GSE207935_prepare_umap_Tex_Term_monaco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57400" y="7543800"/>
            <a:ext cx="5486400" cy="1371600"/>
          </a:xfrm>
          <a:prstGeom prst="rect">
            <a:avLst/>
          </a:prstGeom>
        </p:spPr>
      </p:pic>
      <p:pic>
        <p:nvPicPr>
          <p:cNvPr id="15" name="Picture 14" descr="GSE207935_prepare_umap_Tex_KLR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8600" y="8915400"/>
            <a:ext cx="1920240" cy="13716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37160" y="89154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D</a:t>
            </a:r>
          </a:p>
        </p:txBody>
      </p:sp>
      <p:pic>
        <p:nvPicPr>
          <p:cNvPr id="17" name="Picture 16" descr="GSE207935_prepare_umap_Tex_KLR_affstatstim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057400" y="8915400"/>
            <a:ext cx="5486400" cy="1371600"/>
          </a:xfrm>
          <a:prstGeom prst="rect">
            <a:avLst/>
          </a:prstGeom>
        </p:spPr>
      </p:pic>
      <p:pic>
        <p:nvPicPr>
          <p:cNvPr id="18" name="Picture 17" descr="GSE207935_prepare_umap_Tex_KLR_monaco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057400" y="10287000"/>
            <a:ext cx="5486400" cy="13716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Supplementary Figure 9. Analysis of 3,342 CD8+ T cells from patients with severe psoriasis</a:t>
            </a:r>
          </a:p>
        </p:txBody>
      </p:sp>
      <p:pic>
        <p:nvPicPr>
          <p:cNvPr id="3" name="Picture 2" descr="GSE146264_prepare_umap_Severit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685800"/>
            <a:ext cx="2057400" cy="1371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716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A</a:t>
            </a:r>
          </a:p>
        </p:txBody>
      </p:sp>
      <p:pic>
        <p:nvPicPr>
          <p:cNvPr id="5" name="Picture 4" descr="GSE146264_prepare_umap_CARTEx_200_Severity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685800"/>
            <a:ext cx="4114800" cy="1371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19456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B</a:t>
            </a:r>
          </a:p>
        </p:txBody>
      </p:sp>
      <p:pic>
        <p:nvPicPr>
          <p:cNvPr id="7" name="Picture 6" descr="GSE146264_prepare_umap_phas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2286000"/>
            <a:ext cx="2228850" cy="13716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37160" y="22860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</a:t>
            </a:r>
          </a:p>
        </p:txBody>
      </p:sp>
      <p:pic>
        <p:nvPicPr>
          <p:cNvPr id="9" name="Picture 8" descr="GSE146264_prepare_barplot_phase_severity_slim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4600" y="2286000"/>
            <a:ext cx="816429" cy="1143000"/>
          </a:xfrm>
          <a:prstGeom prst="rect">
            <a:avLst/>
          </a:prstGeom>
        </p:spPr>
      </p:pic>
      <p:pic>
        <p:nvPicPr>
          <p:cNvPr id="10" name="Picture 9" descr="GSE146264_prepare_umap_CARTEx_200_phas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57600" y="2286000"/>
            <a:ext cx="4114800" cy="13716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566160" y="22860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D</a:t>
            </a:r>
          </a:p>
        </p:txBody>
      </p:sp>
      <p:pic>
        <p:nvPicPr>
          <p:cNvPr id="12" name="Picture 11" descr="GSE146264_prepare_umap_predicted_monaco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600" y="3886200"/>
            <a:ext cx="2194560" cy="13716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37160" y="38862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E</a:t>
            </a:r>
          </a:p>
        </p:txBody>
      </p:sp>
      <p:pic>
        <p:nvPicPr>
          <p:cNvPr id="14" name="Picture 13" descr="GSE146264_prepare_barplot_monaco_severity_slim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14600" y="3886200"/>
            <a:ext cx="816429" cy="1143000"/>
          </a:xfrm>
          <a:prstGeom prst="rect">
            <a:avLst/>
          </a:prstGeom>
        </p:spPr>
      </p:pic>
      <p:pic>
        <p:nvPicPr>
          <p:cNvPr id="15" name="Picture 14" descr="GSE146264_prepare_umap_CARTEx_200_monaco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57600" y="3886200"/>
            <a:ext cx="5486400" cy="13716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566160" y="38862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F</a:t>
            </a:r>
          </a:p>
        </p:txBody>
      </p:sp>
      <p:pic>
        <p:nvPicPr>
          <p:cNvPr id="17" name="Picture 16" descr="GSE146264_prepare_featplot_CARTEx_200_severity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8600" y="5486400"/>
            <a:ext cx="1028700" cy="13716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37160" y="54864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G</a:t>
            </a:r>
          </a:p>
        </p:txBody>
      </p:sp>
      <p:pic>
        <p:nvPicPr>
          <p:cNvPr id="19" name="Picture 18" descr="GSE146264_aggplot_CARTEx_200_severity_monaco_split_countsiz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28800" y="5486400"/>
            <a:ext cx="2133600" cy="182880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737360" y="54864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H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Supplementary Figure 10. Analysis of 8,118 CD8+ T cells from patients with BEACH domain deficiencies</a:t>
            </a:r>
          </a:p>
        </p:txBody>
      </p:sp>
      <p:pic>
        <p:nvPicPr>
          <p:cNvPr id="3" name="Picture 2" descr="GSE196606_prepare_umap_grou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685800"/>
            <a:ext cx="2194560" cy="1371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716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A</a:t>
            </a:r>
          </a:p>
        </p:txBody>
      </p:sp>
      <p:pic>
        <p:nvPicPr>
          <p:cNvPr id="5" name="Picture 4" descr="GSE196606_prepare_umap_CARTEx_200_grou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685800"/>
            <a:ext cx="4114800" cy="1371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19456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B</a:t>
            </a:r>
          </a:p>
        </p:txBody>
      </p:sp>
      <p:pic>
        <p:nvPicPr>
          <p:cNvPr id="7" name="Picture 6" descr="GSE196606_prepare_umap_phas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2286000"/>
            <a:ext cx="2057400" cy="13716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37160" y="22860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</a:t>
            </a:r>
          </a:p>
        </p:txBody>
      </p:sp>
      <p:pic>
        <p:nvPicPr>
          <p:cNvPr id="9" name="Picture 8" descr="GSE196606_prepare_barplot_phase_group_slim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4600" y="2286000"/>
            <a:ext cx="816429" cy="1143000"/>
          </a:xfrm>
          <a:prstGeom prst="rect">
            <a:avLst/>
          </a:prstGeom>
        </p:spPr>
      </p:pic>
      <p:pic>
        <p:nvPicPr>
          <p:cNvPr id="10" name="Picture 9" descr="GSE196606_prepare_umap_CARTEx_200_phas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57600" y="2286000"/>
            <a:ext cx="4114800" cy="13716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566160" y="22860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D</a:t>
            </a:r>
          </a:p>
        </p:txBody>
      </p:sp>
      <p:pic>
        <p:nvPicPr>
          <p:cNvPr id="12" name="Picture 11" descr="GSE196606_prepare_umap_predicted_monaco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600" y="3886200"/>
            <a:ext cx="1988820" cy="13716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37160" y="38862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E</a:t>
            </a:r>
          </a:p>
        </p:txBody>
      </p:sp>
      <p:pic>
        <p:nvPicPr>
          <p:cNvPr id="14" name="Picture 13" descr="GSE196606_prepare_barplot_monaco_group_slim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14600" y="3886200"/>
            <a:ext cx="816429" cy="1143000"/>
          </a:xfrm>
          <a:prstGeom prst="rect">
            <a:avLst/>
          </a:prstGeom>
        </p:spPr>
      </p:pic>
      <p:pic>
        <p:nvPicPr>
          <p:cNvPr id="15" name="Picture 14" descr="GSE196606_prepare_umap_CARTEx_200_monaco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57600" y="3886200"/>
            <a:ext cx="5486400" cy="13716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566160" y="38862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F</a:t>
            </a:r>
          </a:p>
        </p:txBody>
      </p:sp>
      <p:pic>
        <p:nvPicPr>
          <p:cNvPr id="17" name="Picture 16" descr="GSE196606_prepare_featplot_CARTEx_200_group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8600" y="5486400"/>
            <a:ext cx="1028700" cy="13716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37160" y="54864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G</a:t>
            </a:r>
          </a:p>
        </p:txBody>
      </p:sp>
      <p:pic>
        <p:nvPicPr>
          <p:cNvPr id="19" name="Picture 18" descr="GSE196606_aggplot_CARTEx_200_group_monaco_split_countsiz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28800" y="5486400"/>
            <a:ext cx="2133600" cy="182880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651760" y="54864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H</a:t>
            </a:r>
          </a:p>
        </p:txBody>
      </p:sp>
      <p:pic>
        <p:nvPicPr>
          <p:cNvPr id="21" name="Picture 20" descr="GSE196606_prepare_umap_expression_CTLA4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72000" y="5486400"/>
            <a:ext cx="1645920" cy="137160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4480560" y="54864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I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Supplementary Figure 11. Analysis of 28,105 CD8+ T cells from patients with Parkinson's disease</a:t>
            </a:r>
          </a:p>
        </p:txBody>
      </p:sp>
      <p:pic>
        <p:nvPicPr>
          <p:cNvPr id="3" name="Picture 2" descr="Zenodo3993994_blood_prepare_umap_diseas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685800"/>
            <a:ext cx="1920240" cy="1371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716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A</a:t>
            </a:r>
          </a:p>
        </p:txBody>
      </p:sp>
      <p:pic>
        <p:nvPicPr>
          <p:cNvPr id="5" name="Picture 4" descr="Zenodo3993994_blood_prepare_umap_CARTEx_200_diseas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685800"/>
            <a:ext cx="2743200" cy="1371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19456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B</a:t>
            </a:r>
          </a:p>
        </p:txBody>
      </p:sp>
      <p:pic>
        <p:nvPicPr>
          <p:cNvPr id="7" name="Picture 6" descr="Zenodo3993994_blood_prepare_umap_phas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2286000"/>
            <a:ext cx="2057400" cy="13716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37160" y="22860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</a:t>
            </a:r>
          </a:p>
        </p:txBody>
      </p:sp>
      <p:pic>
        <p:nvPicPr>
          <p:cNvPr id="9" name="Picture 8" descr="Zenodo3993994_blood_prepare_barplot_phase_disease_slim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4600" y="2286000"/>
            <a:ext cx="653143" cy="1143000"/>
          </a:xfrm>
          <a:prstGeom prst="rect">
            <a:avLst/>
          </a:prstGeom>
        </p:spPr>
      </p:pic>
      <p:pic>
        <p:nvPicPr>
          <p:cNvPr id="10" name="Picture 9" descr="Zenodo3993994_blood_prepare_umap_CARTEx_200_phas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57600" y="2286000"/>
            <a:ext cx="4114800" cy="13716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657600" y="22860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D</a:t>
            </a:r>
          </a:p>
        </p:txBody>
      </p:sp>
      <p:pic>
        <p:nvPicPr>
          <p:cNvPr id="12" name="Picture 11" descr="Zenodo3993994_blood_prepare_umap_predicted_monaco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600" y="3886200"/>
            <a:ext cx="1988820" cy="13716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37160" y="38862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E</a:t>
            </a:r>
          </a:p>
        </p:txBody>
      </p:sp>
      <p:pic>
        <p:nvPicPr>
          <p:cNvPr id="14" name="Picture 13" descr="Zenodo3993994_blood_prepare_barplot_monaco_disease_slim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14600" y="3886200"/>
            <a:ext cx="653143" cy="1143000"/>
          </a:xfrm>
          <a:prstGeom prst="rect">
            <a:avLst/>
          </a:prstGeom>
        </p:spPr>
      </p:pic>
      <p:pic>
        <p:nvPicPr>
          <p:cNvPr id="15" name="Picture 14" descr="Zenodo3993994_blood_prepare_umap_CARTEx_200_monaco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57600" y="3886200"/>
            <a:ext cx="5486400" cy="13716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566160" y="38862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F</a:t>
            </a:r>
          </a:p>
        </p:txBody>
      </p:sp>
      <p:pic>
        <p:nvPicPr>
          <p:cNvPr id="17" name="Picture 16" descr="Zenodo3993994_blood_explore_plot_volcano_Parkinson_blood_200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8600" y="5486400"/>
            <a:ext cx="2194560" cy="18288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37160" y="54864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G</a:t>
            </a:r>
          </a:p>
        </p:txBody>
      </p:sp>
      <p:pic>
        <p:nvPicPr>
          <p:cNvPr id="19" name="Picture 18" descr="Zenodo3993994_blood_aggplot_CARTEx_200_disease_monaco_split_countsiz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743200" y="5486400"/>
            <a:ext cx="2090057" cy="182880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651760" y="54864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H</a:t>
            </a:r>
          </a:p>
        </p:txBody>
      </p:sp>
      <p:pic>
        <p:nvPicPr>
          <p:cNvPr id="21" name="Picture 20" descr="Zenodo3993994_blood_prepare_dmap_disease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28600" y="7543800"/>
            <a:ext cx="1920240" cy="137160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137160" y="7543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I</a:t>
            </a:r>
          </a:p>
        </p:txBody>
      </p:sp>
      <p:pic>
        <p:nvPicPr>
          <p:cNvPr id="23" name="Picture 22" descr="Zenodo3993994_blood_prepare_dmap_monaco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514600" y="7543800"/>
            <a:ext cx="1920240" cy="1371600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2423160" y="7543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J</a:t>
            </a:r>
          </a:p>
        </p:txBody>
      </p:sp>
      <p:pic>
        <p:nvPicPr>
          <p:cNvPr id="25" name="Picture 24" descr="Zenodo3993994_blood_prepare_dmap_CARTEx_200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28600" y="9601200"/>
            <a:ext cx="1920240" cy="1371600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137160" y="96012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K</a:t>
            </a:r>
          </a:p>
        </p:txBody>
      </p:sp>
      <p:pic>
        <p:nvPicPr>
          <p:cNvPr id="27" name="Picture 26" descr="Zenodo3993994_blood_prepare_umap_DC1rank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514600" y="9601200"/>
            <a:ext cx="2057400" cy="1371600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2423160" y="96012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L</a:t>
            </a:r>
          </a:p>
        </p:txBody>
      </p:sp>
      <p:pic>
        <p:nvPicPr>
          <p:cNvPr id="29" name="Picture 28" descr="Zenodo3993994_blood_transition_transitplot_disease_monaco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029200" y="7543800"/>
            <a:ext cx="3200400" cy="1828800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4937760" y="7543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M</a:t>
            </a:r>
          </a:p>
        </p:txBody>
      </p:sp>
      <p:pic>
        <p:nvPicPr>
          <p:cNvPr id="31" name="Picture 30" descr="Zenodo3993994_blood_transition_transitplot_disease_CARTEx_200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029200" y="9601200"/>
            <a:ext cx="3474720" cy="1828800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4937760" y="96012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N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EXTRA SLIDES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Figure 1. Bulk RNA sequencing of sorted functional and exhausted CD8+ CAR T cells across 21 days</a:t>
            </a:r>
          </a:p>
        </p:txBody>
      </p:sp>
      <p:pic>
        <p:nvPicPr>
          <p:cNvPr id="3" name="Picture 2" descr="HA_model_diagr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822960"/>
            <a:ext cx="1917441" cy="16002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2860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A</a:t>
            </a:r>
          </a:p>
        </p:txBody>
      </p:sp>
      <p:pic>
        <p:nvPicPr>
          <p:cNvPr id="5" name="Picture 4" descr="plot_initial_pca_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0" y="822960"/>
            <a:ext cx="2240280" cy="1600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20040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B</a:t>
            </a:r>
          </a:p>
        </p:txBody>
      </p:sp>
      <p:pic>
        <p:nvPicPr>
          <p:cNvPr id="7" name="Picture 6" descr="plot_canonical_exhaustion_markers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3600" y="685800"/>
            <a:ext cx="3474720" cy="173736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94360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</a:t>
            </a:r>
          </a:p>
        </p:txBody>
      </p:sp>
      <p:pic>
        <p:nvPicPr>
          <p:cNvPr id="9" name="Picture 8" descr="bespoke_plot_heatmap_all_clusters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" y="2514600"/>
            <a:ext cx="2969315" cy="45720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37160" y="25146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D</a:t>
            </a:r>
          </a:p>
        </p:txBody>
      </p:sp>
      <p:pic>
        <p:nvPicPr>
          <p:cNvPr id="11" name="Picture 10" descr="bespoke_plot_heatmap_legend_alt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" y="7086600"/>
            <a:ext cx="1539753" cy="685800"/>
          </a:xfrm>
          <a:prstGeom prst="rect">
            <a:avLst/>
          </a:prstGeom>
        </p:spPr>
      </p:pic>
      <p:pic>
        <p:nvPicPr>
          <p:cNvPr id="12" name="Picture 11" descr="bespoke_plot_all_clusters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29000" y="2514600"/>
            <a:ext cx="5588603" cy="25146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291840" y="25146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E</a:t>
            </a:r>
          </a:p>
        </p:txBody>
      </p:sp>
      <p:pic>
        <p:nvPicPr>
          <p:cNvPr id="14" name="Picture 13" descr="plot_gene_pca_variance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29000" y="5257800"/>
            <a:ext cx="2667000" cy="22860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291840" y="5257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F</a:t>
            </a:r>
          </a:p>
        </p:txBody>
      </p:sp>
      <p:pic>
        <p:nvPicPr>
          <p:cNvPr id="16" name="Picture 15" descr="plt_CARTEx_200_2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00800" y="5257800"/>
            <a:ext cx="3048000" cy="22860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6400800" y="5257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G</a:t>
            </a:r>
          </a:p>
        </p:txBody>
      </p:sp>
      <p:pic>
        <p:nvPicPr>
          <p:cNvPr id="18" name="Picture 17" descr="plot_weights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71600" y="7772400"/>
            <a:ext cx="1828800" cy="2286000"/>
          </a:xfrm>
          <a:prstGeom prst="rect">
            <a:avLst/>
          </a:prstGeom>
        </p:spPr>
      </p:pic>
      <p:pic>
        <p:nvPicPr>
          <p:cNvPr id="19" name="Picture 18" descr="plot_gene_pca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429000" y="7772400"/>
            <a:ext cx="2667000" cy="2286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Supplementary Figures for aging dataset (this is longitudinal data)</a:t>
            </a:r>
          </a:p>
        </p:txBody>
      </p:sp>
      <p:pic>
        <p:nvPicPr>
          <p:cNvPr id="3" name="Picture 2" descr="GSE136184_l_prepare_umap_age_group_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685800"/>
            <a:ext cx="1988820" cy="1371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716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A</a:t>
            </a:r>
          </a:p>
        </p:txBody>
      </p:sp>
      <p:pic>
        <p:nvPicPr>
          <p:cNvPr id="5" name="Picture 4" descr="GSE136184_l_prepare_umap_CARTEx_200_grou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685800"/>
            <a:ext cx="4114800" cy="1371600"/>
          </a:xfrm>
          <a:prstGeom prst="rect">
            <a:avLst/>
          </a:prstGeom>
        </p:spPr>
      </p:pic>
      <p:pic>
        <p:nvPicPr>
          <p:cNvPr id="6" name="Picture 5" descr="GSE136184_l_prepare_umap_phas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2286000"/>
            <a:ext cx="2057400" cy="13716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37160" y="22860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B</a:t>
            </a:r>
          </a:p>
        </p:txBody>
      </p:sp>
      <p:pic>
        <p:nvPicPr>
          <p:cNvPr id="8" name="Picture 7" descr="GSE136184_l_prepare_barplot_phase_age_group_slim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000" y="2286000"/>
            <a:ext cx="979714" cy="1143000"/>
          </a:xfrm>
          <a:prstGeom prst="rect">
            <a:avLst/>
          </a:prstGeom>
        </p:spPr>
      </p:pic>
      <p:pic>
        <p:nvPicPr>
          <p:cNvPr id="9" name="Picture 8" descr="GSE136184_l_prepare_umap_CARTEx_200_phas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57600" y="2286000"/>
            <a:ext cx="4114800" cy="1371600"/>
          </a:xfrm>
          <a:prstGeom prst="rect">
            <a:avLst/>
          </a:prstGeom>
        </p:spPr>
      </p:pic>
      <p:pic>
        <p:nvPicPr>
          <p:cNvPr id="10" name="Picture 9" descr="GSE136184_l_prepare_umap_predicted_monaco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600" y="3886200"/>
            <a:ext cx="1988820" cy="13716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37160" y="38862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A</a:t>
            </a:r>
          </a:p>
        </p:txBody>
      </p:sp>
      <p:pic>
        <p:nvPicPr>
          <p:cNvPr id="12" name="Picture 11" descr="GSE136184_l_prepare_barplot_monaco_age_group_slim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86000" y="3886200"/>
            <a:ext cx="979714" cy="1143000"/>
          </a:xfrm>
          <a:prstGeom prst="rect">
            <a:avLst/>
          </a:prstGeom>
        </p:spPr>
      </p:pic>
      <p:pic>
        <p:nvPicPr>
          <p:cNvPr id="13" name="Picture 12" descr="GSE136184_l_prepare_umap_CARTEx_200_monaco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57600" y="3886200"/>
            <a:ext cx="5486400" cy="13716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Supplementary Figures for aging dataset (head-to-head comparison with various signatures)</a:t>
            </a:r>
          </a:p>
        </p:txBody>
      </p:sp>
      <p:pic>
        <p:nvPicPr>
          <p:cNvPr id="3" name="Picture 2" descr="GSE136184_cs_prepare_umap_CARTEx_20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685800"/>
            <a:ext cx="1920240" cy="1371600"/>
          </a:xfrm>
          <a:prstGeom prst="rect">
            <a:avLst/>
          </a:prstGeom>
        </p:spPr>
      </p:pic>
      <p:pic>
        <p:nvPicPr>
          <p:cNvPr id="4" name="Picture 3" descr="GSE136184_cs_prepare_umap_LCMV_Tex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685800"/>
            <a:ext cx="1920240" cy="1371600"/>
          </a:xfrm>
          <a:prstGeom prst="rect">
            <a:avLst/>
          </a:prstGeom>
        </p:spPr>
      </p:pic>
      <p:pic>
        <p:nvPicPr>
          <p:cNvPr id="5" name="Picture 4" descr="GSE136184_cs_prepare_umap_NKlike_Tex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9000" y="685800"/>
            <a:ext cx="1920240" cy="1371600"/>
          </a:xfrm>
          <a:prstGeom prst="rect">
            <a:avLst/>
          </a:prstGeom>
        </p:spPr>
      </p:pic>
      <p:pic>
        <p:nvPicPr>
          <p:cNvPr id="6" name="Picture 5" descr="GSE136184_cs_prepare_umap_BBD_Tex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9200" y="685800"/>
            <a:ext cx="1920240" cy="1371600"/>
          </a:xfrm>
          <a:prstGeom prst="rect">
            <a:avLst/>
          </a:prstGeom>
        </p:spPr>
      </p:pic>
      <p:pic>
        <p:nvPicPr>
          <p:cNvPr id="7" name="Picture 6" descr="GSE136184_cs_prepare_umap_PD1_Tex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9400" y="685800"/>
            <a:ext cx="1920240" cy="13716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Supplementary Figures for validation in exhaustion-prone models</a:t>
            </a:r>
          </a:p>
        </p:txBody>
      </p:sp>
      <p:pic>
        <p:nvPicPr>
          <p:cNvPr id="3" name="Picture 2" descr="GSE136874_prepare_umap_CARTEx_200_CA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685800"/>
            <a:ext cx="2743200" cy="1371600"/>
          </a:xfrm>
          <a:prstGeom prst="rect">
            <a:avLst/>
          </a:prstGeom>
        </p:spPr>
      </p:pic>
      <p:pic>
        <p:nvPicPr>
          <p:cNvPr id="4" name="Picture 3" descr="GSE136874_prepare_umap_CARTEx_200_phas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2286000"/>
            <a:ext cx="4114800" cy="1371600"/>
          </a:xfrm>
          <a:prstGeom prst="rect">
            <a:avLst/>
          </a:prstGeom>
        </p:spPr>
      </p:pic>
      <p:pic>
        <p:nvPicPr>
          <p:cNvPr id="5" name="Picture 4" descr="GSE136874_prepare_umap_CARTEx_200_monaco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3886200"/>
            <a:ext cx="5486400" cy="1371600"/>
          </a:xfrm>
          <a:prstGeom prst="rect">
            <a:avLst/>
          </a:prstGeom>
        </p:spPr>
      </p:pic>
      <p:pic>
        <p:nvPicPr>
          <p:cNvPr id="6" name="Picture 5" descr="GSE160160_prepare_umap_CARTEx_200_exposur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00" y="5486400"/>
            <a:ext cx="2743200" cy="1371600"/>
          </a:xfrm>
          <a:prstGeom prst="rect">
            <a:avLst/>
          </a:prstGeom>
        </p:spPr>
      </p:pic>
      <p:pic>
        <p:nvPicPr>
          <p:cNvPr id="7" name="Picture 6" descr="GSE160160_prepare_umap_CARTEx_200_phas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600" y="7086600"/>
            <a:ext cx="4114800" cy="1371600"/>
          </a:xfrm>
          <a:prstGeom prst="rect">
            <a:avLst/>
          </a:prstGeom>
        </p:spPr>
      </p:pic>
      <p:pic>
        <p:nvPicPr>
          <p:cNvPr id="8" name="Picture 7" descr="GSE160160_prepare_umap_CARTEx_200_monaco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600" y="8686800"/>
            <a:ext cx="5486400" cy="13716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Supplementary Figures for validation in exhaustion-prone models</a:t>
            </a:r>
          </a:p>
        </p:txBody>
      </p:sp>
      <p:pic>
        <p:nvPicPr>
          <p:cNvPr id="3" name="Picture 2" descr="GSE136874_transition_volcano_GD2vCD19_C2gen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685800"/>
            <a:ext cx="2194560" cy="1828800"/>
          </a:xfrm>
          <a:prstGeom prst="rect">
            <a:avLst/>
          </a:prstGeom>
        </p:spPr>
      </p:pic>
      <p:pic>
        <p:nvPicPr>
          <p:cNvPr id="4" name="Picture 3" descr="GSE160160_explore_volcano_CAEvday0_CARTEx_C2gene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1800" y="685800"/>
            <a:ext cx="2194560" cy="18288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Supplementary Figure for CARTEx applied to clinical oncology</a:t>
            </a:r>
          </a:p>
        </p:txBody>
      </p:sp>
      <p:pic>
        <p:nvPicPr>
          <p:cNvPr id="3" name="Picture 2" descr="GSE120575_prepare_vlnplot_response_exhaustion_mark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685800"/>
            <a:ext cx="2438400" cy="1828800"/>
          </a:xfrm>
          <a:prstGeom prst="rect">
            <a:avLst/>
          </a:prstGeom>
        </p:spPr>
      </p:pic>
      <p:pic>
        <p:nvPicPr>
          <p:cNvPr id="4" name="Picture 3" descr="GSE151511_prepare_vlnplot_response_exhaustion_marker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1800" y="685800"/>
            <a:ext cx="2438400" cy="1828800"/>
          </a:xfrm>
          <a:prstGeom prst="rect">
            <a:avLst/>
          </a:prstGeom>
        </p:spPr>
      </p:pic>
      <p:pic>
        <p:nvPicPr>
          <p:cNvPr id="5" name="Picture 4" descr="GSE125881_prepare_umap_CARTEx_200_group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2743200"/>
            <a:ext cx="5486400" cy="1371600"/>
          </a:xfrm>
          <a:prstGeom prst="rect">
            <a:avLst/>
          </a:prstGeom>
        </p:spPr>
      </p:pic>
      <p:pic>
        <p:nvPicPr>
          <p:cNvPr id="6" name="Picture 5" descr="GSE125881_prepare_umap_CARTEx_200_phas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00" y="4343400"/>
            <a:ext cx="4114800" cy="1371600"/>
          </a:xfrm>
          <a:prstGeom prst="rect">
            <a:avLst/>
          </a:prstGeom>
        </p:spPr>
      </p:pic>
      <p:pic>
        <p:nvPicPr>
          <p:cNvPr id="7" name="Picture 6" descr="GSE125881_prepare_umap_CARTEx_200_monaco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600" y="5943600"/>
            <a:ext cx="5486400" cy="13716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Supplementary Figure for CARTEx applied to clinical oncology</a:t>
            </a:r>
          </a:p>
        </p:txBody>
      </p:sp>
      <p:pic>
        <p:nvPicPr>
          <p:cNvPr id="3" name="Picture 2" descr="GSE120575_prepare_umap_LCMV_Te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5800"/>
            <a:ext cx="1851660" cy="1371600"/>
          </a:xfrm>
          <a:prstGeom prst="rect">
            <a:avLst/>
          </a:prstGeom>
        </p:spPr>
      </p:pic>
      <p:pic>
        <p:nvPicPr>
          <p:cNvPr id="4" name="Picture 3" descr="GSE120575_prepare_umap_NKlike_Tex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685800"/>
            <a:ext cx="1851660" cy="1371600"/>
          </a:xfrm>
          <a:prstGeom prst="rect">
            <a:avLst/>
          </a:prstGeom>
        </p:spPr>
      </p:pic>
      <p:pic>
        <p:nvPicPr>
          <p:cNvPr id="5" name="Picture 4" descr="GSE120575_prepare_umap_BBD_Tex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685800"/>
            <a:ext cx="1851660" cy="1371600"/>
          </a:xfrm>
          <a:prstGeom prst="rect">
            <a:avLst/>
          </a:prstGeom>
        </p:spPr>
      </p:pic>
      <p:pic>
        <p:nvPicPr>
          <p:cNvPr id="6" name="Picture 5" descr="GSE120575_prepare_umap_PD1_Tex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685800"/>
            <a:ext cx="1851660" cy="1371600"/>
          </a:xfrm>
          <a:prstGeom prst="rect">
            <a:avLst/>
          </a:prstGeom>
        </p:spPr>
      </p:pic>
      <p:pic>
        <p:nvPicPr>
          <p:cNvPr id="7" name="Picture 6" descr="GSE120575_prepare_scatter_CARTEx_200_LCMV_baseline_respons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2286000"/>
            <a:ext cx="1828800" cy="1828800"/>
          </a:xfrm>
          <a:prstGeom prst="rect">
            <a:avLst/>
          </a:prstGeom>
        </p:spPr>
      </p:pic>
      <p:pic>
        <p:nvPicPr>
          <p:cNvPr id="8" name="Picture 7" descr="GSE120575_prepare_scatter_CARTEx_200_NKlike_baseline_response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6000" y="2286000"/>
            <a:ext cx="1828800" cy="1828800"/>
          </a:xfrm>
          <a:prstGeom prst="rect">
            <a:avLst/>
          </a:prstGeom>
        </p:spPr>
      </p:pic>
      <p:pic>
        <p:nvPicPr>
          <p:cNvPr id="9" name="Picture 8" descr="GSE120575_prepare_scatter_CARTEx_200_BBD_baseline_response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2000" y="2286000"/>
            <a:ext cx="1828800" cy="1828800"/>
          </a:xfrm>
          <a:prstGeom prst="rect">
            <a:avLst/>
          </a:prstGeom>
        </p:spPr>
      </p:pic>
      <p:pic>
        <p:nvPicPr>
          <p:cNvPr id="10" name="Picture 9" descr="GSE120575_prepare_scatter_CARTEx_200_PD1_baseline_response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58000" y="2286000"/>
            <a:ext cx="1828800" cy="1828800"/>
          </a:xfrm>
          <a:prstGeom prst="rect">
            <a:avLst/>
          </a:prstGeom>
        </p:spPr>
      </p:pic>
      <p:pic>
        <p:nvPicPr>
          <p:cNvPr id="11" name="Picture 10" descr="GSE120575_query_agg_aggplot_LCMV_Tex_baseline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4343400"/>
            <a:ext cx="1828800" cy="1828800"/>
          </a:xfrm>
          <a:prstGeom prst="rect">
            <a:avLst/>
          </a:prstGeom>
        </p:spPr>
      </p:pic>
      <p:pic>
        <p:nvPicPr>
          <p:cNvPr id="12" name="Picture 11" descr="GSE120575_query_agg_aggplot_NKlike_Tex_baseline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86000" y="4343400"/>
            <a:ext cx="1828800" cy="1828800"/>
          </a:xfrm>
          <a:prstGeom prst="rect">
            <a:avLst/>
          </a:prstGeom>
        </p:spPr>
      </p:pic>
      <p:pic>
        <p:nvPicPr>
          <p:cNvPr id="13" name="Picture 12" descr="GSE120575_query_agg_aggplot_BBD_Tex_baseline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72000" y="4343400"/>
            <a:ext cx="1828800" cy="1828800"/>
          </a:xfrm>
          <a:prstGeom prst="rect">
            <a:avLst/>
          </a:prstGeom>
        </p:spPr>
      </p:pic>
      <p:pic>
        <p:nvPicPr>
          <p:cNvPr id="14" name="Picture 13" descr="GSE120575_query_agg_aggplot_PD1_Tex_baseline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858000" y="4343400"/>
            <a:ext cx="1828800" cy="1828800"/>
          </a:xfrm>
          <a:prstGeom prst="rect">
            <a:avLst/>
          </a:prstGeom>
        </p:spPr>
      </p:pic>
      <p:pic>
        <p:nvPicPr>
          <p:cNvPr id="15" name="Picture 14" descr="GSE151511_prepare_umap_LCMV_Tex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0" y="6400800"/>
            <a:ext cx="1851660" cy="1371600"/>
          </a:xfrm>
          <a:prstGeom prst="rect">
            <a:avLst/>
          </a:prstGeom>
        </p:spPr>
      </p:pic>
      <p:pic>
        <p:nvPicPr>
          <p:cNvPr id="16" name="Picture 15" descr="GSE151511_prepare_umap_NKlike_Tex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286000" y="6400800"/>
            <a:ext cx="1851660" cy="1371600"/>
          </a:xfrm>
          <a:prstGeom prst="rect">
            <a:avLst/>
          </a:prstGeom>
        </p:spPr>
      </p:pic>
      <p:pic>
        <p:nvPicPr>
          <p:cNvPr id="17" name="Picture 16" descr="GSE151511_prepare_umap_BBD_Tex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572000" y="6400800"/>
            <a:ext cx="1851660" cy="1371600"/>
          </a:xfrm>
          <a:prstGeom prst="rect">
            <a:avLst/>
          </a:prstGeom>
        </p:spPr>
      </p:pic>
      <p:pic>
        <p:nvPicPr>
          <p:cNvPr id="18" name="Picture 17" descr="GSE151511_prepare_umap_PD1_Tex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858000" y="6400800"/>
            <a:ext cx="1851660" cy="1371600"/>
          </a:xfrm>
          <a:prstGeom prst="rect">
            <a:avLst/>
          </a:prstGeom>
        </p:spPr>
      </p:pic>
      <p:pic>
        <p:nvPicPr>
          <p:cNvPr id="19" name="Picture 18" descr="GSE151511_prepare_scatter_CARTEx_200_LCMV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0" y="8001000"/>
            <a:ext cx="1828800" cy="1828800"/>
          </a:xfrm>
          <a:prstGeom prst="rect">
            <a:avLst/>
          </a:prstGeom>
        </p:spPr>
      </p:pic>
      <p:pic>
        <p:nvPicPr>
          <p:cNvPr id="20" name="Picture 19" descr="GSE151511_prepare_scatter_CARTEx_200_NKlike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286000" y="8001000"/>
            <a:ext cx="1828800" cy="1828800"/>
          </a:xfrm>
          <a:prstGeom prst="rect">
            <a:avLst/>
          </a:prstGeom>
        </p:spPr>
      </p:pic>
      <p:pic>
        <p:nvPicPr>
          <p:cNvPr id="21" name="Picture 20" descr="GSE151511_prepare_scatter_CARTEx_200_BB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572000" y="8001000"/>
            <a:ext cx="1828800" cy="1828800"/>
          </a:xfrm>
          <a:prstGeom prst="rect">
            <a:avLst/>
          </a:prstGeom>
        </p:spPr>
      </p:pic>
      <p:pic>
        <p:nvPicPr>
          <p:cNvPr id="22" name="Picture 21" descr="GSE151511_prepare_scatter_CARTEx_200_PD1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858000" y="8001000"/>
            <a:ext cx="1828800" cy="1828800"/>
          </a:xfrm>
          <a:prstGeom prst="rect">
            <a:avLst/>
          </a:prstGeom>
        </p:spPr>
      </p:pic>
      <p:pic>
        <p:nvPicPr>
          <p:cNvPr id="23" name="Picture 22" descr="GSE151511_query_agg_aggplot_LCMV_Tex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0" y="10058400"/>
            <a:ext cx="1828800" cy="1828800"/>
          </a:xfrm>
          <a:prstGeom prst="rect">
            <a:avLst/>
          </a:prstGeom>
        </p:spPr>
      </p:pic>
      <p:pic>
        <p:nvPicPr>
          <p:cNvPr id="24" name="Picture 23" descr="GSE151511_query_agg_aggplot_NKlike_Tex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2286000" y="10058400"/>
            <a:ext cx="1828800" cy="1828800"/>
          </a:xfrm>
          <a:prstGeom prst="rect">
            <a:avLst/>
          </a:prstGeom>
        </p:spPr>
      </p:pic>
      <p:pic>
        <p:nvPicPr>
          <p:cNvPr id="25" name="Picture 24" descr="GSE151511_query_agg_aggplot_BBD_Tex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572000" y="10058400"/>
            <a:ext cx="1828800" cy="1828800"/>
          </a:xfrm>
          <a:prstGeom prst="rect">
            <a:avLst/>
          </a:prstGeom>
        </p:spPr>
      </p:pic>
      <p:pic>
        <p:nvPicPr>
          <p:cNvPr id="26" name="Picture 25" descr="GSE151511_query_agg_aggplot_PD1_Tex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6858000" y="10058400"/>
            <a:ext cx="1828800" cy="18288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Supplementary Figure for CARTEx applied to clinical COVID-19</a:t>
            </a:r>
          </a:p>
        </p:txBody>
      </p:sp>
      <p:pic>
        <p:nvPicPr>
          <p:cNvPr id="3" name="Picture 2" descr="GSE153931_prepare_umap_LCMV_Te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5800"/>
            <a:ext cx="1920240" cy="1371600"/>
          </a:xfrm>
          <a:prstGeom prst="rect">
            <a:avLst/>
          </a:prstGeom>
        </p:spPr>
      </p:pic>
      <p:pic>
        <p:nvPicPr>
          <p:cNvPr id="4" name="Picture 3" descr="GSE153931_prepare_umap_NKlike_Tex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685800"/>
            <a:ext cx="1920240" cy="1371600"/>
          </a:xfrm>
          <a:prstGeom prst="rect">
            <a:avLst/>
          </a:prstGeom>
        </p:spPr>
      </p:pic>
      <p:pic>
        <p:nvPicPr>
          <p:cNvPr id="5" name="Picture 4" descr="GSE153931_prepare_umap_BBD_Tex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685800"/>
            <a:ext cx="1920240" cy="1371600"/>
          </a:xfrm>
          <a:prstGeom prst="rect">
            <a:avLst/>
          </a:prstGeom>
        </p:spPr>
      </p:pic>
      <p:pic>
        <p:nvPicPr>
          <p:cNvPr id="6" name="Picture 5" descr="GSE153931_prepare_umap_PD1_Tex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685800"/>
            <a:ext cx="1920240" cy="1371600"/>
          </a:xfrm>
          <a:prstGeom prst="rect">
            <a:avLst/>
          </a:prstGeom>
        </p:spPr>
      </p:pic>
      <p:pic>
        <p:nvPicPr>
          <p:cNvPr id="7" name="Picture 6" descr="GSE153931_prepare_scatter_CARTEx_200_LCMV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2286000"/>
            <a:ext cx="1828800" cy="1828800"/>
          </a:xfrm>
          <a:prstGeom prst="rect">
            <a:avLst/>
          </a:prstGeom>
        </p:spPr>
      </p:pic>
      <p:pic>
        <p:nvPicPr>
          <p:cNvPr id="8" name="Picture 7" descr="GSE153931_prepare_scatter_CARTEx_200_NKlike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6000" y="2286000"/>
            <a:ext cx="1828800" cy="1828800"/>
          </a:xfrm>
          <a:prstGeom prst="rect">
            <a:avLst/>
          </a:prstGeom>
        </p:spPr>
      </p:pic>
      <p:pic>
        <p:nvPicPr>
          <p:cNvPr id="9" name="Picture 8" descr="GSE153931_prepare_scatter_CARTEx_200_BB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2000" y="2286000"/>
            <a:ext cx="1828800" cy="1828800"/>
          </a:xfrm>
          <a:prstGeom prst="rect">
            <a:avLst/>
          </a:prstGeom>
        </p:spPr>
      </p:pic>
      <p:pic>
        <p:nvPicPr>
          <p:cNvPr id="10" name="Picture 9" descr="GSE153931_prepare_scatter_CARTEx_200_PD1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58000" y="2286000"/>
            <a:ext cx="1828800" cy="1828800"/>
          </a:xfrm>
          <a:prstGeom prst="rect">
            <a:avLst/>
          </a:prstGeom>
        </p:spPr>
      </p:pic>
      <p:pic>
        <p:nvPicPr>
          <p:cNvPr id="11" name="Picture 10" descr="GSE153931_query_agg_aggplot_LCMV_Tex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4343400"/>
            <a:ext cx="1828800" cy="1828800"/>
          </a:xfrm>
          <a:prstGeom prst="rect">
            <a:avLst/>
          </a:prstGeom>
        </p:spPr>
      </p:pic>
      <p:pic>
        <p:nvPicPr>
          <p:cNvPr id="12" name="Picture 11" descr="GSE153931_query_agg_aggplot_NKlike_Tex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86000" y="4343400"/>
            <a:ext cx="1828800" cy="1828800"/>
          </a:xfrm>
          <a:prstGeom prst="rect">
            <a:avLst/>
          </a:prstGeom>
        </p:spPr>
      </p:pic>
      <p:pic>
        <p:nvPicPr>
          <p:cNvPr id="13" name="Picture 12" descr="GSE153931_query_agg_aggplot_BBD_Tex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72000" y="4343400"/>
            <a:ext cx="1828800" cy="1828800"/>
          </a:xfrm>
          <a:prstGeom prst="rect">
            <a:avLst/>
          </a:prstGeom>
        </p:spPr>
      </p:pic>
      <p:pic>
        <p:nvPicPr>
          <p:cNvPr id="14" name="Picture 13" descr="GSE153931_query_agg_aggplot_PD1_Tex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858000" y="4343400"/>
            <a:ext cx="1828800" cy="18288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Supplementary Figure. More STAT3 GOF (diffusion maps)</a:t>
            </a:r>
          </a:p>
        </p:txBody>
      </p:sp>
      <p:pic>
        <p:nvPicPr>
          <p:cNvPr id="3" name="Picture 2" descr="GSE207935_prepare_dmap_CARTEx_20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5800"/>
            <a:ext cx="1920240" cy="1371600"/>
          </a:xfrm>
          <a:prstGeom prst="rect">
            <a:avLst/>
          </a:prstGeom>
        </p:spPr>
      </p:pic>
      <p:pic>
        <p:nvPicPr>
          <p:cNvPr id="4" name="Picture 3" descr="GSE207935_prepare_dmap_CARTEx_200_affstatsti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685800"/>
            <a:ext cx="5486400" cy="1371600"/>
          </a:xfrm>
          <a:prstGeom prst="rect">
            <a:avLst/>
          </a:prstGeom>
        </p:spPr>
      </p:pic>
      <p:pic>
        <p:nvPicPr>
          <p:cNvPr id="5" name="Picture 4" descr="GSE207935_prepare_dmap_sig_activation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286000"/>
            <a:ext cx="1920240" cy="1371600"/>
          </a:xfrm>
          <a:prstGeom prst="rect">
            <a:avLst/>
          </a:prstGeom>
        </p:spPr>
      </p:pic>
      <p:pic>
        <p:nvPicPr>
          <p:cNvPr id="6" name="Picture 5" descr="GSE207935_prepare_dmap_activation_affstatstim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8800" y="2286000"/>
            <a:ext cx="5486400" cy="1371600"/>
          </a:xfrm>
          <a:prstGeom prst="rect">
            <a:avLst/>
          </a:prstGeom>
        </p:spPr>
      </p:pic>
      <p:pic>
        <p:nvPicPr>
          <p:cNvPr id="7" name="Picture 6" descr="GSE207935_prepare_dmap_sig_anergy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3886200"/>
            <a:ext cx="1920240" cy="1371600"/>
          </a:xfrm>
          <a:prstGeom prst="rect">
            <a:avLst/>
          </a:prstGeom>
        </p:spPr>
      </p:pic>
      <p:pic>
        <p:nvPicPr>
          <p:cNvPr id="8" name="Picture 7" descr="GSE207935_prepare_dmap_anergy_affstatstim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28800" y="3886200"/>
            <a:ext cx="5486400" cy="1371600"/>
          </a:xfrm>
          <a:prstGeom prst="rect">
            <a:avLst/>
          </a:prstGeom>
        </p:spPr>
      </p:pic>
      <p:pic>
        <p:nvPicPr>
          <p:cNvPr id="9" name="Picture 8" descr="GSE207935_prepare_dmap_sig_senescence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5486400"/>
            <a:ext cx="1920240" cy="1371600"/>
          </a:xfrm>
          <a:prstGeom prst="rect">
            <a:avLst/>
          </a:prstGeom>
        </p:spPr>
      </p:pic>
      <p:pic>
        <p:nvPicPr>
          <p:cNvPr id="10" name="Picture 9" descr="GSE207935_prepare_dmap_senescence_affstatstim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28800" y="5486400"/>
            <a:ext cx="5486400" cy="1371600"/>
          </a:xfrm>
          <a:prstGeom prst="rect">
            <a:avLst/>
          </a:prstGeom>
        </p:spPr>
      </p:pic>
      <p:pic>
        <p:nvPicPr>
          <p:cNvPr id="11" name="Picture 10" descr="GSE207935_prepare_dmap_TSR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7086600"/>
            <a:ext cx="1920240" cy="1371600"/>
          </a:xfrm>
          <a:prstGeom prst="rect">
            <a:avLst/>
          </a:prstGeom>
        </p:spPr>
      </p:pic>
      <p:pic>
        <p:nvPicPr>
          <p:cNvPr id="12" name="Picture 11" descr="GSE207935_prepare_dmap_TSR_affstatstim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28800" y="7086600"/>
            <a:ext cx="5486400" cy="1371600"/>
          </a:xfrm>
          <a:prstGeom prst="rect">
            <a:avLst/>
          </a:prstGeom>
        </p:spPr>
      </p:pic>
      <p:pic>
        <p:nvPicPr>
          <p:cNvPr id="13" name="Picture 12" descr="GSE207935_prepare_dmap_Tex_Term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0" y="8686800"/>
            <a:ext cx="1920240" cy="1371600"/>
          </a:xfrm>
          <a:prstGeom prst="rect">
            <a:avLst/>
          </a:prstGeom>
        </p:spPr>
      </p:pic>
      <p:pic>
        <p:nvPicPr>
          <p:cNvPr id="14" name="Picture 13" descr="GSE207935_prepare_dmap_Tex_Term_affstatstim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828800" y="8686800"/>
            <a:ext cx="5486400" cy="1371600"/>
          </a:xfrm>
          <a:prstGeom prst="rect">
            <a:avLst/>
          </a:prstGeom>
        </p:spPr>
      </p:pic>
      <p:pic>
        <p:nvPicPr>
          <p:cNvPr id="15" name="Picture 14" descr="GSE207935_prepare_dmap_Tex_KLR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0" y="10287000"/>
            <a:ext cx="1920240" cy="1371600"/>
          </a:xfrm>
          <a:prstGeom prst="rect">
            <a:avLst/>
          </a:prstGeom>
        </p:spPr>
      </p:pic>
      <p:pic>
        <p:nvPicPr>
          <p:cNvPr id="16" name="Picture 15" descr="GSE207935_prepare_dmap_Tex_KLR_affstatstim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828800" y="10287000"/>
            <a:ext cx="5486400" cy="13716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Supplementary Figure 2. Signature representation</a:t>
            </a:r>
          </a:p>
        </p:txBody>
      </p:sp>
      <p:pic>
        <p:nvPicPr>
          <p:cNvPr id="3" name="Picture 2" descr="all_genes_repma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685800"/>
            <a:ext cx="4114800" cy="20574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716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A</a:t>
            </a:r>
          </a:p>
        </p:txBody>
      </p:sp>
      <p:pic>
        <p:nvPicPr>
          <p:cNvPr id="5" name="Picture 4" descr="upset_expt_CARTEx20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3400" y="685800"/>
            <a:ext cx="5143500" cy="2286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34340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B</a:t>
            </a:r>
          </a:p>
        </p:txBody>
      </p:sp>
      <p:pic>
        <p:nvPicPr>
          <p:cNvPr id="7" name="Picture 6" descr="fraction_CARTEx_repchart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200400"/>
            <a:ext cx="3429000" cy="1143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37160" y="32004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</a:t>
            </a:r>
          </a:p>
        </p:txBody>
      </p:sp>
      <p:pic>
        <p:nvPicPr>
          <p:cNvPr id="9" name="Picture 8" descr="fraction_sig_repchart_CARTEx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4572000"/>
            <a:ext cx="3429000" cy="1143000"/>
          </a:xfrm>
          <a:prstGeom prst="rect">
            <a:avLst/>
          </a:prstGeom>
        </p:spPr>
      </p:pic>
      <p:pic>
        <p:nvPicPr>
          <p:cNvPr id="10" name="Picture 9" descr="ggvenn_compare_exhaustion_sigs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" y="6400800"/>
            <a:ext cx="1828800" cy="1828800"/>
          </a:xfrm>
          <a:prstGeom prst="rect">
            <a:avLst/>
          </a:prstGeom>
        </p:spPr>
      </p:pic>
      <p:pic>
        <p:nvPicPr>
          <p:cNvPr id="11" name="Picture 10" descr="upset_exhaustion_differentiation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6000" y="6400800"/>
            <a:ext cx="3135086" cy="18288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37160" y="6400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D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Supplementary Figure 2. continued</a:t>
            </a:r>
          </a:p>
        </p:txBody>
      </p:sp>
      <p:pic>
        <p:nvPicPr>
          <p:cNvPr id="3" name="Picture 2" descr="CARTEx_reactome_coverage_rotat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685800"/>
            <a:ext cx="6037881" cy="121158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716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F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Supplementary Figure 1. CARTEx signature refinement using glmnet</a:t>
            </a:r>
          </a:p>
        </p:txBody>
      </p:sp>
      <p:pic>
        <p:nvPicPr>
          <p:cNvPr id="3" name="Picture 2" descr="glmnet_equati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685800"/>
            <a:ext cx="5648510" cy="2286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716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A</a:t>
            </a:r>
          </a:p>
        </p:txBody>
      </p:sp>
      <p:pic>
        <p:nvPicPr>
          <p:cNvPr id="5" name="Picture 4" descr="bespoke_glmnet_multiple_regression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3200400"/>
            <a:ext cx="7340159" cy="2286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37160" y="32004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B</a:t>
            </a:r>
          </a:p>
        </p:txBody>
      </p:sp>
      <p:pic>
        <p:nvPicPr>
          <p:cNvPr id="7" name="Picture 6" descr="bespoke_glmnet_alphasiz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5943600"/>
            <a:ext cx="1961509" cy="18288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37160" y="59436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</a:t>
            </a:r>
          </a:p>
        </p:txBody>
      </p:sp>
      <p:pic>
        <p:nvPicPr>
          <p:cNvPr id="9" name="Picture 8" descr="plt_CARTEx_84_2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43200" y="5943600"/>
            <a:ext cx="2438400" cy="18288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606040" y="59436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D</a:t>
            </a:r>
          </a:p>
        </p:txBody>
      </p:sp>
      <p:pic>
        <p:nvPicPr>
          <p:cNvPr id="11" name="Picture 10" descr="upset_expt_CARTEx84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86400" y="5943600"/>
            <a:ext cx="3714750" cy="22860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349240" y="59436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E</a:t>
            </a:r>
          </a:p>
        </p:txBody>
      </p:sp>
      <p:pic>
        <p:nvPicPr>
          <p:cNvPr id="13" name="Picture 12" descr="plot_effect_novelty_color_label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600" y="8321040"/>
            <a:ext cx="3657600" cy="18288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Supplementary Figure 2. Signature representation</a:t>
            </a:r>
          </a:p>
        </p:txBody>
      </p:sp>
      <p:pic>
        <p:nvPicPr>
          <p:cNvPr id="3" name="Picture 2" descr="JIheatma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005840"/>
            <a:ext cx="3657600" cy="2286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716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A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2004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Jaccard index of signatures</a:t>
            </a:r>
          </a:p>
        </p:txBody>
      </p:sp>
      <p:pic>
        <p:nvPicPr>
          <p:cNvPr id="6" name="Picture 5" descr="all_genes_repma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005840"/>
            <a:ext cx="4572000" cy="2286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57200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B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75488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Fraction of signature genes represented in experiments</a:t>
            </a:r>
          </a:p>
        </p:txBody>
      </p:sp>
      <p:pic>
        <p:nvPicPr>
          <p:cNvPr id="9" name="Picture 8" descr="upset_expt_CARTEx20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429000"/>
            <a:ext cx="5143500" cy="22860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28600" y="34290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</a:t>
            </a:r>
          </a:p>
        </p:txBody>
      </p:sp>
      <p:pic>
        <p:nvPicPr>
          <p:cNvPr id="11" name="Picture 10" descr="fraction_CARTEx_repchart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6400" y="3429000"/>
            <a:ext cx="4114800" cy="13716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257800" y="34290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D</a:t>
            </a:r>
          </a:p>
        </p:txBody>
      </p:sp>
      <p:pic>
        <p:nvPicPr>
          <p:cNvPr id="13" name="Picture 12" descr="fraction_sig_repchart_CARTEx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86400" y="4846320"/>
            <a:ext cx="4114800" cy="1371600"/>
          </a:xfrm>
          <a:prstGeom prst="rect">
            <a:avLst/>
          </a:prstGeom>
        </p:spPr>
      </p:pic>
      <p:pic>
        <p:nvPicPr>
          <p:cNvPr id="14" name="Picture 13" descr="ggvenn_compare_exhaustion_sigs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200" y="6400800"/>
            <a:ext cx="1828800" cy="1828800"/>
          </a:xfrm>
          <a:prstGeom prst="rect">
            <a:avLst/>
          </a:prstGeom>
        </p:spPr>
      </p:pic>
      <p:pic>
        <p:nvPicPr>
          <p:cNvPr id="15" name="Picture 14" descr="upset_exhaustion_differentiation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86000" y="6400800"/>
            <a:ext cx="3135086" cy="18288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37160" y="6400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E</a:t>
            </a:r>
          </a:p>
        </p:txBody>
      </p:sp>
      <p:pic>
        <p:nvPicPr>
          <p:cNvPr id="17" name="Picture 16" descr="CARTEx_reactome_coverage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8600" y="8321040"/>
            <a:ext cx="7339455" cy="36576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37160" y="832104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F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Figure 2. Contextualizing the CARTEx signature</a:t>
            </a:r>
          </a:p>
        </p:txBody>
      </p:sp>
      <p:pic>
        <p:nvPicPr>
          <p:cNvPr id="3" name="Picture 2" descr="bespoke_plot_heatmap_all_sigs_hir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685800"/>
            <a:ext cx="7048831" cy="41148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716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A</a:t>
            </a:r>
          </a:p>
        </p:txBody>
      </p:sp>
      <p:pic>
        <p:nvPicPr>
          <p:cNvPr id="5" name="Picture 4" descr="bespoke_plot_heatmap_legend_al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914400"/>
            <a:ext cx="1539753" cy="685800"/>
          </a:xfrm>
          <a:prstGeom prst="rect">
            <a:avLst/>
          </a:prstGeom>
        </p:spPr>
      </p:pic>
      <p:pic>
        <p:nvPicPr>
          <p:cNvPr id="6" name="Picture 5" descr="plot_signature_cluster_representation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2286000"/>
            <a:ext cx="2095500" cy="2286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315200" y="22860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B</a:t>
            </a:r>
          </a:p>
        </p:txBody>
      </p:sp>
      <p:pic>
        <p:nvPicPr>
          <p:cNvPr id="8" name="Picture 7" descr="plot_mean_zscore_by_signatur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00" y="5029200"/>
            <a:ext cx="4000500" cy="16002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37160" y="50292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</a:t>
            </a:r>
          </a:p>
        </p:txBody>
      </p:sp>
      <p:pic>
        <p:nvPicPr>
          <p:cNvPr id="10" name="Picture 9" descr="plot_pathways_analysis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00600" y="5029200"/>
            <a:ext cx="4663440" cy="38862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937760" y="50292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E</a:t>
            </a:r>
          </a:p>
        </p:txBody>
      </p:sp>
      <p:pic>
        <p:nvPicPr>
          <p:cNvPr id="12" name="Picture 11" descr="upset_exhaustion_state_sigs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6858000"/>
            <a:ext cx="5172891" cy="164592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37160" y="68580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D</a:t>
            </a:r>
          </a:p>
        </p:txBody>
      </p:sp>
      <p:pic>
        <p:nvPicPr>
          <p:cNvPr id="14" name="Picture 13" descr="barplot_significant_pathways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8686800"/>
            <a:ext cx="4937760" cy="164592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37160" y="8686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F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Supplementary Figure 3. CARTEx scoring of bulk RNA sequencing datasets</a:t>
            </a:r>
          </a:p>
        </p:txBody>
      </p:sp>
      <p:pic>
        <p:nvPicPr>
          <p:cNvPr id="3" name="Picture 2" descr="bulkRNAseq_plot_Lynn_et_al_Nature_2019_v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685800"/>
            <a:ext cx="2400300" cy="16002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716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A</a:t>
            </a:r>
          </a:p>
        </p:txBody>
      </p:sp>
      <p:pic>
        <p:nvPicPr>
          <p:cNvPr id="5" name="Picture 4" descr="bulkRNAseq_plot_Lynn_et_al_Nature_2019_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685800"/>
            <a:ext cx="2400300" cy="1600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06324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B</a:t>
            </a:r>
          </a:p>
        </p:txBody>
      </p:sp>
      <p:pic>
        <p:nvPicPr>
          <p:cNvPr id="7" name="Picture 6" descr="bulkRNAseq_plot_Weber_et_al_Science_2021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2743200"/>
            <a:ext cx="2400300" cy="16002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37160" y="27432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</a:t>
            </a:r>
          </a:p>
        </p:txBody>
      </p:sp>
      <p:pic>
        <p:nvPicPr>
          <p:cNvPr id="9" name="Picture 8" descr="bulkRNAseq_plot_Baitsch_JCI_2011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0400" y="2743200"/>
            <a:ext cx="2400300" cy="16002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063240" y="27432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D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Figure 3. Analysis of 39,937 CD8+ T cells from healthy donors across 9 decades of life</a:t>
            </a:r>
          </a:p>
        </p:txBody>
      </p:sp>
      <p:pic>
        <p:nvPicPr>
          <p:cNvPr id="3" name="Picture 2" descr="GSE136184_cs_prepare_umap_age_group_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685800"/>
            <a:ext cx="1988820" cy="1371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716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A</a:t>
            </a:r>
          </a:p>
        </p:txBody>
      </p:sp>
      <p:pic>
        <p:nvPicPr>
          <p:cNvPr id="5" name="Picture 4" descr="GSE136184_cs_prepare_umap_age_group_3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685800"/>
            <a:ext cx="2194560" cy="1371600"/>
          </a:xfrm>
          <a:prstGeom prst="rect">
            <a:avLst/>
          </a:prstGeom>
        </p:spPr>
      </p:pic>
      <p:pic>
        <p:nvPicPr>
          <p:cNvPr id="6" name="Picture 5" descr="GSE136184_cs_prepare_umap_CARTEx_200_group_binary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685800"/>
            <a:ext cx="2743200" cy="13716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48056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B</a:t>
            </a:r>
          </a:p>
        </p:txBody>
      </p:sp>
      <p:pic>
        <p:nvPicPr>
          <p:cNvPr id="8" name="Picture 7" descr="score_legend_gradient_red_white_blu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43800" y="914400"/>
            <a:ext cx="250405" cy="457200"/>
          </a:xfrm>
          <a:prstGeom prst="rect">
            <a:avLst/>
          </a:prstGeom>
        </p:spPr>
      </p:pic>
      <p:pic>
        <p:nvPicPr>
          <p:cNvPr id="9" name="Picture 8" descr="GSE136184_cs_prepare_umap_phas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600" y="2286000"/>
            <a:ext cx="2057400" cy="13716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37160" y="22860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</a:t>
            </a:r>
          </a:p>
        </p:txBody>
      </p:sp>
      <p:pic>
        <p:nvPicPr>
          <p:cNvPr id="11" name="Picture 10" descr="GSE136184_cs_prepare_barplot_phase_age_group_slim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6000" y="2286000"/>
            <a:ext cx="1143000" cy="1143000"/>
          </a:xfrm>
          <a:prstGeom prst="rect">
            <a:avLst/>
          </a:prstGeom>
        </p:spPr>
      </p:pic>
      <p:pic>
        <p:nvPicPr>
          <p:cNvPr id="12" name="Picture 11" descr="GSE136184_cs_prepare_umap_CARTEx_200_phase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57600" y="2286000"/>
            <a:ext cx="4114800" cy="13716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566160" y="22860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D</a:t>
            </a:r>
          </a:p>
        </p:txBody>
      </p:sp>
      <p:pic>
        <p:nvPicPr>
          <p:cNvPr id="14" name="Picture 13" descr="GSE136184_cs_prepare_umap_predicted_monaco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8600" y="3886200"/>
            <a:ext cx="1988820" cy="13716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37160" y="38862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E</a:t>
            </a:r>
          </a:p>
        </p:txBody>
      </p:sp>
      <p:pic>
        <p:nvPicPr>
          <p:cNvPr id="16" name="Picture 15" descr="GSE136184_cs_prepare_barplot_monaco_age_group_slim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86000" y="3886200"/>
            <a:ext cx="1143000" cy="1143000"/>
          </a:xfrm>
          <a:prstGeom prst="rect">
            <a:avLst/>
          </a:prstGeom>
        </p:spPr>
      </p:pic>
      <p:pic>
        <p:nvPicPr>
          <p:cNvPr id="17" name="Picture 16" descr="GSE136184_cs_prepare_umap_CARTEx_200_monaco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57600" y="3886200"/>
            <a:ext cx="5486400" cy="13716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3566160" y="38862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F</a:t>
            </a:r>
          </a:p>
        </p:txBody>
      </p:sp>
      <p:pic>
        <p:nvPicPr>
          <p:cNvPr id="19" name="Picture 18" descr="GSE136184_cs_prepare_vlnplot_age_group_exhaustion_markers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28600" y="5486400"/>
            <a:ext cx="3200400" cy="182880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37160" y="54864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G</a:t>
            </a:r>
          </a:p>
        </p:txBody>
      </p:sp>
      <p:pic>
        <p:nvPicPr>
          <p:cNvPr id="21" name="Picture 20" descr="GSE136184_aggplot_CARTEx_200_group_monaco_split_countsiz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657600" y="5486400"/>
            <a:ext cx="3048000" cy="182880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3520440" y="54864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H</a:t>
            </a:r>
          </a:p>
        </p:txBody>
      </p:sp>
      <p:pic>
        <p:nvPicPr>
          <p:cNvPr id="23" name="Picture 22" descr="GSE136184_cs_extract_umap_highlight_combin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28600" y="7543800"/>
            <a:ext cx="2660073" cy="1463040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37160" y="7543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I</a:t>
            </a:r>
          </a:p>
        </p:txBody>
      </p:sp>
      <p:pic>
        <p:nvPicPr>
          <p:cNvPr id="25" name="Picture 24" descr="GSE136184_featplot_CARTEx_200_extract_ident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429000" y="7543800"/>
            <a:ext cx="1028700" cy="1371600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3429000" y="7543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J</a:t>
            </a:r>
          </a:p>
        </p:txBody>
      </p:sp>
      <p:pic>
        <p:nvPicPr>
          <p:cNvPr id="27" name="Picture 26" descr="GSE136184_transition_volcano_OTvYN_CARTEx_200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800600" y="7543800"/>
            <a:ext cx="2194560" cy="1828800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4617720" y="7543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K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Figure 4. Analysis of 14,436 functional and exhaustion-prone CD8+ CAR T cells</a:t>
            </a:r>
          </a:p>
        </p:txBody>
      </p:sp>
      <p:pic>
        <p:nvPicPr>
          <p:cNvPr id="3" name="Picture 2" descr="GSE136874_prepare_umap_CA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685800"/>
            <a:ext cx="2057400" cy="1371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716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A</a:t>
            </a:r>
          </a:p>
        </p:txBody>
      </p:sp>
      <p:pic>
        <p:nvPicPr>
          <p:cNvPr id="5" name="Picture 4" descr="GSE136874_prepare_umap_phas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685800"/>
            <a:ext cx="2057400" cy="1371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19456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B</a:t>
            </a:r>
          </a:p>
        </p:txBody>
      </p:sp>
      <p:pic>
        <p:nvPicPr>
          <p:cNvPr id="7" name="Picture 6" descr="GSE136874_prepare_barplot_phase_CAR_slim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685800"/>
            <a:ext cx="816429" cy="1143000"/>
          </a:xfrm>
          <a:prstGeom prst="rect">
            <a:avLst/>
          </a:prstGeom>
        </p:spPr>
      </p:pic>
      <p:pic>
        <p:nvPicPr>
          <p:cNvPr id="8" name="Picture 7" descr="GSE136874_prepare_umap_predicted_monaco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3600" y="685800"/>
            <a:ext cx="1988820" cy="13716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85216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</a:t>
            </a:r>
          </a:p>
        </p:txBody>
      </p:sp>
      <p:pic>
        <p:nvPicPr>
          <p:cNvPr id="10" name="Picture 9" descr="GSE136874_prepare_barplot_monaco_CAR_slim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29600" y="685800"/>
            <a:ext cx="816429" cy="1143000"/>
          </a:xfrm>
          <a:prstGeom prst="rect">
            <a:avLst/>
          </a:prstGeom>
        </p:spPr>
      </p:pic>
      <p:pic>
        <p:nvPicPr>
          <p:cNvPr id="11" name="Picture 10" descr="GSE136874_prepare_vlnplot_CAR_exhaustion_markers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600" y="2377440"/>
            <a:ext cx="2286000" cy="16002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37160" y="22860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D</a:t>
            </a:r>
          </a:p>
        </p:txBody>
      </p:sp>
      <p:pic>
        <p:nvPicPr>
          <p:cNvPr id="13" name="Picture 12" descr="GSE136874_transition_volcano_GD2vCD19_200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14600" y="2286000"/>
            <a:ext cx="2194560" cy="18288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423160" y="22860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E</a:t>
            </a:r>
          </a:p>
        </p:txBody>
      </p:sp>
      <p:pic>
        <p:nvPicPr>
          <p:cNvPr id="15" name="Picture 14" descr="GSE136874_featplot_CARTEx_200_CAR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00600" y="2286000"/>
            <a:ext cx="1028700" cy="13716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4709160" y="22860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F</a:t>
            </a:r>
          </a:p>
        </p:txBody>
      </p:sp>
      <p:pic>
        <p:nvPicPr>
          <p:cNvPr id="17" name="Picture 16" descr="GSE136874_prepare_umap_CARTEx_200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52160" y="2286000"/>
            <a:ext cx="1851660" cy="1371600"/>
          </a:xfrm>
          <a:prstGeom prst="rect">
            <a:avLst/>
          </a:prstGeom>
        </p:spPr>
      </p:pic>
      <p:pic>
        <p:nvPicPr>
          <p:cNvPr id="18" name="Picture 17" descr="GSE136874_query_agg_aggplot_CARTEx_200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772400" y="2286000"/>
            <a:ext cx="1828800" cy="182880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7680960" y="22860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G</a:t>
            </a:r>
          </a:p>
        </p:txBody>
      </p:sp>
      <p:pic>
        <p:nvPicPr>
          <p:cNvPr id="20" name="Picture 19" descr="GSE136874_aggplot_CARTEx_200_CAR_monaco_split_countsiz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28600" y="4343400"/>
            <a:ext cx="1828800" cy="182880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137160" y="43434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H</a:t>
            </a:r>
          </a:p>
        </p:txBody>
      </p:sp>
      <p:pic>
        <p:nvPicPr>
          <p:cNvPr id="22" name="Picture 21" descr="GSE136874_prepare_dmap_CAR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86000" y="4343400"/>
            <a:ext cx="2057400" cy="137160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2194560" y="43434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I</a:t>
            </a:r>
          </a:p>
        </p:txBody>
      </p:sp>
      <p:pic>
        <p:nvPicPr>
          <p:cNvPr id="24" name="Picture 23" descr="GSE136874_prepare_dmap_CARTEx_200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343400" y="4343400"/>
            <a:ext cx="1920240" cy="1371600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4251960" y="43434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J</a:t>
            </a:r>
          </a:p>
        </p:txBody>
      </p:sp>
      <p:pic>
        <p:nvPicPr>
          <p:cNvPr id="26" name="Picture 25" descr="GSE136874_transition_transitplot_CAR_CARTEx_200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400800" y="4343400"/>
            <a:ext cx="3200400" cy="182880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6309360" y="43434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K</a:t>
            </a:r>
          </a:p>
        </p:txBody>
      </p:sp>
      <p:pic>
        <p:nvPicPr>
          <p:cNvPr id="28" name="Picture 27" descr="GSE160160_prepare_umap_exposure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28600" y="6400800"/>
            <a:ext cx="2057400" cy="1371600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137160" y="6400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L</a:t>
            </a:r>
          </a:p>
        </p:txBody>
      </p:sp>
      <p:pic>
        <p:nvPicPr>
          <p:cNvPr id="30" name="Picture 29" descr="GSE160160_prepare_umap_phase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286000" y="6400800"/>
            <a:ext cx="2057400" cy="1371600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2194560" y="6400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M</a:t>
            </a:r>
          </a:p>
        </p:txBody>
      </p:sp>
      <p:pic>
        <p:nvPicPr>
          <p:cNvPr id="32" name="Picture 31" descr="GSE160160_prepare_barplot_phase_exposure_slim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572000" y="6400800"/>
            <a:ext cx="816429" cy="1143000"/>
          </a:xfrm>
          <a:prstGeom prst="rect">
            <a:avLst/>
          </a:prstGeom>
        </p:spPr>
      </p:pic>
      <p:pic>
        <p:nvPicPr>
          <p:cNvPr id="33" name="Picture 32" descr="GSE160160_prepare_umap_predicted_monaco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943600" y="6400800"/>
            <a:ext cx="1988820" cy="1371600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5852160" y="6400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N</a:t>
            </a:r>
          </a:p>
        </p:txBody>
      </p:sp>
      <p:pic>
        <p:nvPicPr>
          <p:cNvPr id="35" name="Picture 34" descr="GSE160160_prepare_barplot_monaco_exposure_slim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229600" y="6400800"/>
            <a:ext cx="816429" cy="1143000"/>
          </a:xfrm>
          <a:prstGeom prst="rect">
            <a:avLst/>
          </a:prstGeom>
        </p:spPr>
      </p:pic>
      <p:pic>
        <p:nvPicPr>
          <p:cNvPr id="36" name="Picture 35" descr="GSE160160_prepare_vlnplot_exposure_exhaustion_markers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28600" y="8092440"/>
            <a:ext cx="2286000" cy="1600200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137160" y="80010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O</a:t>
            </a:r>
          </a:p>
        </p:txBody>
      </p:sp>
      <p:pic>
        <p:nvPicPr>
          <p:cNvPr id="38" name="Picture 37" descr="GSE160160_explore_volcano_CAEvday0_200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514600" y="8001000"/>
            <a:ext cx="2194560" cy="1828800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2423160" y="80010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P</a:t>
            </a:r>
          </a:p>
        </p:txBody>
      </p:sp>
      <p:pic>
        <p:nvPicPr>
          <p:cNvPr id="40" name="Picture 39" descr="GSE160160_featplot_CARTEx_200_exposure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800600" y="8001000"/>
            <a:ext cx="1028700" cy="1371600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4709160" y="80010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Q</a:t>
            </a:r>
          </a:p>
        </p:txBody>
      </p:sp>
      <p:pic>
        <p:nvPicPr>
          <p:cNvPr id="42" name="Picture 41" descr="GSE160160_prepare_umap_CARTEx_200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5715000" y="8138160"/>
            <a:ext cx="1920240" cy="1371600"/>
          </a:xfrm>
          <a:prstGeom prst="rect">
            <a:avLst/>
          </a:prstGeom>
        </p:spPr>
      </p:pic>
      <p:pic>
        <p:nvPicPr>
          <p:cNvPr id="43" name="Picture 42" descr="GSE160160_query_agg_aggplot_CARTEx_200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7772400" y="8001000"/>
            <a:ext cx="1828800" cy="1828800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7680960" y="80010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R</a:t>
            </a:r>
          </a:p>
        </p:txBody>
      </p:sp>
      <p:pic>
        <p:nvPicPr>
          <p:cNvPr id="45" name="Picture 44" descr="GSE160160_aggplot_CARTEx_200_exposure_monaco_split_countsized.png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228600" y="10058400"/>
            <a:ext cx="1828800" cy="1828800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>
          <a:xfrm>
            <a:off x="137160" y="100584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S</a:t>
            </a:r>
          </a:p>
        </p:txBody>
      </p:sp>
      <p:pic>
        <p:nvPicPr>
          <p:cNvPr id="47" name="Picture 46" descr="GSE160160_prepare_dmap_exposure.png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2286000" y="10058400"/>
            <a:ext cx="2057400" cy="1371600"/>
          </a:xfrm>
          <a:prstGeom prst="rect">
            <a:avLst/>
          </a:prstGeom>
        </p:spPr>
      </p:pic>
      <p:sp>
        <p:nvSpPr>
          <p:cNvPr id="48" name="TextBox 47"/>
          <p:cNvSpPr txBox="1"/>
          <p:nvPr/>
        </p:nvSpPr>
        <p:spPr>
          <a:xfrm>
            <a:off x="2194560" y="100584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T</a:t>
            </a:r>
          </a:p>
        </p:txBody>
      </p:sp>
      <p:pic>
        <p:nvPicPr>
          <p:cNvPr id="49" name="Picture 48" descr="GSE160160_prepare_dmap_CARTEx_200.png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4343400" y="10058400"/>
            <a:ext cx="1920240" cy="1371600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4251960" y="100584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U</a:t>
            </a:r>
          </a:p>
        </p:txBody>
      </p:sp>
      <p:pic>
        <p:nvPicPr>
          <p:cNvPr id="51" name="Picture 50" descr="GSE160160_transition_transitplot_exposure_CARTEx_200.png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6400800" y="10058400"/>
            <a:ext cx="3200400" cy="1828800"/>
          </a:xfrm>
          <a:prstGeom prst="rect">
            <a:avLst/>
          </a:prstGeom>
        </p:spPr>
      </p:pic>
      <p:sp>
        <p:nvSpPr>
          <p:cNvPr id="52" name="TextBox 51"/>
          <p:cNvSpPr txBox="1"/>
          <p:nvPr/>
        </p:nvSpPr>
        <p:spPr>
          <a:xfrm>
            <a:off x="6309360" y="100584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V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Supplementary Figure 4. Additional analysis of exhaustion-prone CAR T cell models</a:t>
            </a:r>
          </a:p>
        </p:txBody>
      </p:sp>
      <p:pic>
        <p:nvPicPr>
          <p:cNvPr id="3" name="Picture 2" descr="GSE136874_prepare_umap_LCMV_Te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685800"/>
            <a:ext cx="1851660" cy="1371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716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A</a:t>
            </a:r>
          </a:p>
        </p:txBody>
      </p:sp>
      <p:pic>
        <p:nvPicPr>
          <p:cNvPr id="5" name="Picture 4" descr="GSE136874_prepare_umap_NKlike_Tex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4600" y="685800"/>
            <a:ext cx="1851660" cy="1371600"/>
          </a:xfrm>
          <a:prstGeom prst="rect">
            <a:avLst/>
          </a:prstGeom>
        </p:spPr>
      </p:pic>
      <p:pic>
        <p:nvPicPr>
          <p:cNvPr id="6" name="Picture 5" descr="GSE136874_prepare_umap_BBD_Tex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0600" y="685800"/>
            <a:ext cx="1851660" cy="1371600"/>
          </a:xfrm>
          <a:prstGeom prst="rect">
            <a:avLst/>
          </a:prstGeom>
        </p:spPr>
      </p:pic>
      <p:pic>
        <p:nvPicPr>
          <p:cNvPr id="7" name="Picture 6" descr="GSE136874_prepare_umap_PD1_Tex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86600" y="685800"/>
            <a:ext cx="1851660" cy="1371600"/>
          </a:xfrm>
          <a:prstGeom prst="rect">
            <a:avLst/>
          </a:prstGeom>
        </p:spPr>
      </p:pic>
      <p:pic>
        <p:nvPicPr>
          <p:cNvPr id="8" name="Picture 7" descr="GSE136874_prepare_scatter_CARTEx_200_LCMV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600" y="2286000"/>
            <a:ext cx="1828800" cy="1828800"/>
          </a:xfrm>
          <a:prstGeom prst="rect">
            <a:avLst/>
          </a:prstGeom>
        </p:spPr>
      </p:pic>
      <p:pic>
        <p:nvPicPr>
          <p:cNvPr id="9" name="Picture 8" descr="GSE136874_prepare_scatter_CARTEx_200_NKlike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14600" y="2286000"/>
            <a:ext cx="1828800" cy="1828800"/>
          </a:xfrm>
          <a:prstGeom prst="rect">
            <a:avLst/>
          </a:prstGeom>
        </p:spPr>
      </p:pic>
      <p:pic>
        <p:nvPicPr>
          <p:cNvPr id="10" name="Picture 9" descr="GSE136874_prepare_scatter_CARTEx_200_BB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00600" y="2286000"/>
            <a:ext cx="1828800" cy="1828800"/>
          </a:xfrm>
          <a:prstGeom prst="rect">
            <a:avLst/>
          </a:prstGeom>
        </p:spPr>
      </p:pic>
      <p:pic>
        <p:nvPicPr>
          <p:cNvPr id="11" name="Picture 10" descr="GSE136874_prepare_scatter_CARTEx_200_PD1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86600" y="2286000"/>
            <a:ext cx="1828800" cy="1828800"/>
          </a:xfrm>
          <a:prstGeom prst="rect">
            <a:avLst/>
          </a:prstGeom>
        </p:spPr>
      </p:pic>
      <p:pic>
        <p:nvPicPr>
          <p:cNvPr id="12" name="Picture 11" descr="GSE136874_query_agg_aggplot_LCMV_Tex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8600" y="4343400"/>
            <a:ext cx="1828800" cy="1828800"/>
          </a:xfrm>
          <a:prstGeom prst="rect">
            <a:avLst/>
          </a:prstGeom>
        </p:spPr>
      </p:pic>
      <p:pic>
        <p:nvPicPr>
          <p:cNvPr id="13" name="Picture 12" descr="GSE136874_query_agg_aggplot_NKlike_Tex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514600" y="4343400"/>
            <a:ext cx="1828800" cy="1828800"/>
          </a:xfrm>
          <a:prstGeom prst="rect">
            <a:avLst/>
          </a:prstGeom>
        </p:spPr>
      </p:pic>
      <p:pic>
        <p:nvPicPr>
          <p:cNvPr id="14" name="Picture 13" descr="GSE136874_query_agg_aggplot_BBD_Tex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800600" y="4343400"/>
            <a:ext cx="1828800" cy="1828800"/>
          </a:xfrm>
          <a:prstGeom prst="rect">
            <a:avLst/>
          </a:prstGeom>
        </p:spPr>
      </p:pic>
      <p:pic>
        <p:nvPicPr>
          <p:cNvPr id="15" name="Picture 14" descr="GSE136874_query_agg_aggplot_PD1_Tex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086600" y="4343400"/>
            <a:ext cx="1828800" cy="1828800"/>
          </a:xfrm>
          <a:prstGeom prst="rect">
            <a:avLst/>
          </a:prstGeom>
        </p:spPr>
      </p:pic>
      <p:pic>
        <p:nvPicPr>
          <p:cNvPr id="16" name="Picture 15" descr="GSE160160_prepare_umap_LCMV_Tex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28600" y="6400800"/>
            <a:ext cx="1920240" cy="13716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37160" y="6400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B</a:t>
            </a:r>
          </a:p>
        </p:txBody>
      </p:sp>
      <p:pic>
        <p:nvPicPr>
          <p:cNvPr id="18" name="Picture 17" descr="GSE160160_prepare_umap_NKlike_Tex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514600" y="6400800"/>
            <a:ext cx="1920240" cy="1371600"/>
          </a:xfrm>
          <a:prstGeom prst="rect">
            <a:avLst/>
          </a:prstGeom>
        </p:spPr>
      </p:pic>
      <p:pic>
        <p:nvPicPr>
          <p:cNvPr id="19" name="Picture 18" descr="GSE160160_prepare_umap_BBD_Tex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800600" y="6400800"/>
            <a:ext cx="1920240" cy="1371600"/>
          </a:xfrm>
          <a:prstGeom prst="rect">
            <a:avLst/>
          </a:prstGeom>
        </p:spPr>
      </p:pic>
      <p:pic>
        <p:nvPicPr>
          <p:cNvPr id="20" name="Picture 19" descr="GSE160160_prepare_umap_PD1_Tex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086600" y="6400800"/>
            <a:ext cx="1920240" cy="1371600"/>
          </a:xfrm>
          <a:prstGeom prst="rect">
            <a:avLst/>
          </a:prstGeom>
        </p:spPr>
      </p:pic>
      <p:pic>
        <p:nvPicPr>
          <p:cNvPr id="21" name="Picture 20" descr="GSE160160_prepare_scatter_CARTEx_200_LCMV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28600" y="8001000"/>
            <a:ext cx="1828800" cy="1828800"/>
          </a:xfrm>
          <a:prstGeom prst="rect">
            <a:avLst/>
          </a:prstGeom>
        </p:spPr>
      </p:pic>
      <p:pic>
        <p:nvPicPr>
          <p:cNvPr id="22" name="Picture 21" descr="GSE160160_prepare_scatter_CARTEx_200_NKlike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514600" y="8001000"/>
            <a:ext cx="1828800" cy="1828800"/>
          </a:xfrm>
          <a:prstGeom prst="rect">
            <a:avLst/>
          </a:prstGeom>
        </p:spPr>
      </p:pic>
      <p:pic>
        <p:nvPicPr>
          <p:cNvPr id="23" name="Picture 22" descr="GSE160160_prepare_scatter_CARTEx_200_BB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800600" y="8001000"/>
            <a:ext cx="1828800" cy="1828800"/>
          </a:xfrm>
          <a:prstGeom prst="rect">
            <a:avLst/>
          </a:prstGeom>
        </p:spPr>
      </p:pic>
      <p:pic>
        <p:nvPicPr>
          <p:cNvPr id="24" name="Picture 23" descr="GSE160160_prepare_scatter_CARTEx_200_PD1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086600" y="8001000"/>
            <a:ext cx="1828800" cy="1828800"/>
          </a:xfrm>
          <a:prstGeom prst="rect">
            <a:avLst/>
          </a:prstGeom>
        </p:spPr>
      </p:pic>
      <p:pic>
        <p:nvPicPr>
          <p:cNvPr id="25" name="Picture 24" descr="GSE160160_query_agg_aggplot_LCMV_Tex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28600" y="10058400"/>
            <a:ext cx="1828800" cy="1828800"/>
          </a:xfrm>
          <a:prstGeom prst="rect">
            <a:avLst/>
          </a:prstGeom>
        </p:spPr>
      </p:pic>
      <p:pic>
        <p:nvPicPr>
          <p:cNvPr id="26" name="Picture 25" descr="GSE160160_query_agg_aggplot_NKlike_Tex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2514600" y="10058400"/>
            <a:ext cx="1828800" cy="1828800"/>
          </a:xfrm>
          <a:prstGeom prst="rect">
            <a:avLst/>
          </a:prstGeom>
        </p:spPr>
      </p:pic>
      <p:pic>
        <p:nvPicPr>
          <p:cNvPr id="27" name="Picture 26" descr="GSE160160_query_agg_aggplot_BBD_Tex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800600" y="10058400"/>
            <a:ext cx="1828800" cy="1828800"/>
          </a:xfrm>
          <a:prstGeom prst="rect">
            <a:avLst/>
          </a:prstGeom>
        </p:spPr>
      </p:pic>
      <p:pic>
        <p:nvPicPr>
          <p:cNvPr id="28" name="Picture 27" descr="GSE160160_query_agg_aggplot_PD1_Tex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7086600" y="10058400"/>
            <a:ext cx="1828800" cy="18288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